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E3E8ED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1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643371"/>
            <a:ext cx="3352800" cy="11277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5994653"/>
            <a:ext cx="3929634" cy="29795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0" y="350520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 h="0">
                <a:moveTo>
                  <a:pt x="0" y="0"/>
                </a:moveTo>
                <a:lnTo>
                  <a:pt x="12192000" y="0"/>
                </a:lnTo>
              </a:path>
            </a:pathLst>
          </a:custGeom>
          <a:ln w="6096">
            <a:solidFill>
              <a:srgbClr val="E3E8ED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732519" y="0"/>
            <a:ext cx="3459479" cy="5654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527" y="385571"/>
            <a:ext cx="11616944" cy="2055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1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8223" y="1562963"/>
            <a:ext cx="7617459" cy="4598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E3E8ED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034743"/>
            <a:ext cx="3773170" cy="17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E3E8ED"/>
                </a:solidFill>
                <a:latin typeface="Franklin Gothic Book"/>
                <a:cs typeface="Franklin Gothic Book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8.jp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28.jpg"/><Relationship Id="rId9" Type="http://schemas.openxmlformats.org/officeDocument/2006/relationships/image" Target="../media/image29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jigarron@alaska.edu" TargetMode="External"/><Relationship Id="rId3" Type="http://schemas.openxmlformats.org/officeDocument/2006/relationships/image" Target="../media/image3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1439" y="6047443"/>
            <a:ext cx="3747770" cy="144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20"/>
              </a:lnSpc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-3175" y="0"/>
            <a:ext cx="12198350" cy="6858000"/>
            <a:chOff x="-3175" y="0"/>
            <a:chExt cx="12198350" cy="6858000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90476" cy="68579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31870" y="985266"/>
              <a:ext cx="5124450" cy="81610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6582" y="6343648"/>
              <a:ext cx="2685288" cy="4274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0113" y="6343648"/>
              <a:ext cx="576834" cy="42748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146294" y="6515354"/>
            <a:ext cx="6700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8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1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8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8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1800" spc="-10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8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 </a:t>
            </a:r>
            <a:r>
              <a:rPr dirty="0" sz="1800" spc="-15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8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3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8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1800" spc="-15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8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1800" spc="-1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281683" y="2383535"/>
            <a:ext cx="6925309" cy="1049655"/>
          </a:xfrm>
          <a:prstGeom prst="rect"/>
        </p:spPr>
        <p:txBody>
          <a:bodyPr wrap="square" lIns="0" tIns="53975" rIns="0" bIns="0" rtlCol="0" vert="horz">
            <a:spAutoFit/>
          </a:bodyPr>
          <a:lstStyle/>
          <a:p>
            <a:pPr algn="ctr" marL="12065" marR="5080" indent="-2540">
              <a:lnSpc>
                <a:spcPts val="2590"/>
              </a:lnSpc>
              <a:spcBef>
                <a:spcPts val="425"/>
              </a:spcBef>
            </a:pPr>
            <a:r>
              <a:rPr dirty="0" sz="2400" spc="-20"/>
              <a:t>Remote </a:t>
            </a:r>
            <a:r>
              <a:rPr dirty="0" sz="2400" spc="-5"/>
              <a:t>Unmanned </a:t>
            </a:r>
            <a:r>
              <a:rPr dirty="0" sz="2400" spc="5"/>
              <a:t>Aircraft </a:t>
            </a:r>
            <a:r>
              <a:rPr dirty="0" sz="2400" spc="-15"/>
              <a:t>System (UAS) </a:t>
            </a:r>
            <a:r>
              <a:rPr dirty="0" sz="2400" spc="-5"/>
              <a:t>Inspection </a:t>
            </a:r>
            <a:r>
              <a:rPr dirty="0" sz="2400"/>
              <a:t> </a:t>
            </a:r>
            <a:r>
              <a:rPr dirty="0" sz="2400" spc="-5"/>
              <a:t>and</a:t>
            </a:r>
            <a:r>
              <a:rPr dirty="0" sz="2400" spc="-15"/>
              <a:t> </a:t>
            </a:r>
            <a:r>
              <a:rPr dirty="0" sz="2400" spc="-5"/>
              <a:t>Response</a:t>
            </a:r>
            <a:r>
              <a:rPr dirty="0" sz="2400" spc="-15"/>
              <a:t> </a:t>
            </a:r>
            <a:r>
              <a:rPr dirty="0" sz="2400" spc="-40"/>
              <a:t>Team</a:t>
            </a:r>
            <a:r>
              <a:rPr dirty="0" sz="2400" spc="-5"/>
              <a:t> </a:t>
            </a:r>
            <a:r>
              <a:rPr dirty="0" sz="2400" spc="-10"/>
              <a:t>Development </a:t>
            </a:r>
            <a:r>
              <a:rPr dirty="0" sz="2400" spc="-5"/>
              <a:t>in</a:t>
            </a:r>
            <a:r>
              <a:rPr dirty="0" sz="2400" spc="-10"/>
              <a:t> </a:t>
            </a:r>
            <a:r>
              <a:rPr dirty="0" sz="2400"/>
              <a:t>the</a:t>
            </a:r>
            <a:r>
              <a:rPr dirty="0" sz="2400" spc="-5"/>
              <a:t> Bering</a:t>
            </a:r>
            <a:r>
              <a:rPr dirty="0" sz="2400" spc="-10"/>
              <a:t> </a:t>
            </a:r>
            <a:r>
              <a:rPr dirty="0" sz="2400" spc="-5"/>
              <a:t>Strait </a:t>
            </a:r>
            <a:r>
              <a:rPr dirty="0" sz="2400" spc="-585"/>
              <a:t> </a:t>
            </a:r>
            <a:r>
              <a:rPr dirty="0" sz="2400" spc="-10"/>
              <a:t>Region</a:t>
            </a:r>
            <a:endParaRPr sz="2400"/>
          </a:p>
        </p:txBody>
      </p:sp>
      <p:sp>
        <p:nvSpPr>
          <p:cNvPr id="18" name="object 18"/>
          <p:cNvSpPr txBox="1"/>
          <p:nvPr/>
        </p:nvSpPr>
        <p:spPr>
          <a:xfrm>
            <a:off x="1111503" y="3594861"/>
            <a:ext cx="6533515" cy="806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3555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E3E8ED"/>
                </a:solidFill>
                <a:latin typeface="Franklin Gothic Book"/>
                <a:cs typeface="Franklin Gothic Book"/>
              </a:rPr>
              <a:t>A</a:t>
            </a:r>
            <a:r>
              <a:rPr dirty="0" sz="18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>
                <a:solidFill>
                  <a:srgbClr val="E3E8ED"/>
                </a:solidFill>
                <a:latin typeface="Franklin Gothic Book"/>
                <a:cs typeface="Franklin Gothic Book"/>
              </a:rPr>
              <a:t>presentation</a:t>
            </a:r>
            <a:r>
              <a:rPr dirty="0" sz="18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20">
                <a:solidFill>
                  <a:srgbClr val="E3E8ED"/>
                </a:solidFill>
                <a:latin typeface="Franklin Gothic Book"/>
                <a:cs typeface="Franklin Gothic Book"/>
              </a:rPr>
              <a:t>by</a:t>
            </a:r>
            <a:endParaRPr sz="1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dirty="0" sz="2000" spc="-40">
                <a:solidFill>
                  <a:srgbClr val="E3E8ED"/>
                </a:solidFill>
                <a:latin typeface="Franklin Gothic Book"/>
                <a:cs typeface="Franklin Gothic Book"/>
              </a:rPr>
              <a:t>Dr.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Jessica</a:t>
            </a:r>
            <a:r>
              <a:rPr dirty="0" sz="20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Garron,</a:t>
            </a:r>
            <a:r>
              <a:rPr dirty="0" sz="2000" spc="3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University</a:t>
            </a:r>
            <a:r>
              <a:rPr dirty="0" sz="20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Alaska,</a:t>
            </a:r>
            <a:r>
              <a:rPr dirty="0" sz="20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 i="1">
                <a:solidFill>
                  <a:srgbClr val="E3E8ED"/>
                </a:solidFill>
                <a:latin typeface="Franklin Gothic Book"/>
                <a:cs typeface="Franklin Gothic Book"/>
              </a:rPr>
              <a:t>Principal</a:t>
            </a:r>
            <a:r>
              <a:rPr dirty="0" sz="2000" spc="25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5" i="1">
                <a:solidFill>
                  <a:srgbClr val="E3E8ED"/>
                </a:solidFill>
                <a:latin typeface="Franklin Gothic Book"/>
                <a:cs typeface="Franklin Gothic Book"/>
              </a:rPr>
              <a:t>Investigator</a:t>
            </a:r>
            <a:endParaRPr sz="2000">
              <a:latin typeface="Franklin Gothic Book"/>
              <a:cs typeface="Franklin Gothic Boo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427719" y="2557272"/>
            <a:ext cx="3595370" cy="2303145"/>
            <a:chOff x="8427719" y="2557272"/>
            <a:chExt cx="3595370" cy="230314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56675" y="2586228"/>
              <a:ext cx="3537204" cy="224485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442197" y="2571750"/>
              <a:ext cx="3566160" cy="2273935"/>
            </a:xfrm>
            <a:custGeom>
              <a:avLst/>
              <a:gdLst/>
              <a:ahLst/>
              <a:cxnLst/>
              <a:rect l="l" t="t" r="r" b="b"/>
              <a:pathLst>
                <a:path w="3566159" h="2273935">
                  <a:moveTo>
                    <a:pt x="0" y="2273808"/>
                  </a:moveTo>
                  <a:lnTo>
                    <a:pt x="3566159" y="2273808"/>
                  </a:lnTo>
                  <a:lnTo>
                    <a:pt x="3566159" y="0"/>
                  </a:lnTo>
                  <a:lnTo>
                    <a:pt x="0" y="0"/>
                  </a:lnTo>
                  <a:lnTo>
                    <a:pt x="0" y="2273808"/>
                  </a:lnTo>
                  <a:close/>
                </a:path>
              </a:pathLst>
            </a:custGeom>
            <a:ln w="2895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8739" y="6024117"/>
            <a:ext cx="377317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2192000" cy="565785"/>
            <a:chOff x="0" y="0"/>
            <a:chExt cx="12192000" cy="565785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16939" y="492759"/>
            <a:ext cx="4142104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"/>
              <a:t>Land</a:t>
            </a:r>
            <a:r>
              <a:rPr dirty="0" sz="3200" spc="-60"/>
              <a:t> </a:t>
            </a:r>
            <a:r>
              <a:rPr dirty="0" sz="3200" spc="-10"/>
              <a:t>Acknowledgement</a:t>
            </a:r>
            <a:endParaRPr sz="3200"/>
          </a:p>
        </p:txBody>
      </p:sp>
      <p:sp>
        <p:nvSpPr>
          <p:cNvPr id="13" name="object 13"/>
          <p:cNvSpPr txBox="1"/>
          <p:nvPr/>
        </p:nvSpPr>
        <p:spPr>
          <a:xfrm>
            <a:off x="916939" y="8483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1000" y="1191005"/>
            <a:ext cx="5899404" cy="442264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586219" y="1071880"/>
            <a:ext cx="5215255" cy="4902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6830" marR="23495" indent="-5715">
              <a:lnSpc>
                <a:spcPct val="100000"/>
              </a:lnSpc>
              <a:spcBef>
                <a:spcPts val="95"/>
              </a:spcBef>
            </a:pP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My home and </a:t>
            </a:r>
            <a:r>
              <a:rPr dirty="0" sz="3200" spc="10">
                <a:solidFill>
                  <a:srgbClr val="E3E8ED"/>
                </a:solidFill>
                <a:latin typeface="Franklin Gothic Book"/>
                <a:cs typeface="Franklin Gothic Book"/>
              </a:rPr>
              <a:t>office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are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10">
                <a:solidFill>
                  <a:srgbClr val="E3E8ED"/>
                </a:solidFill>
                <a:latin typeface="Franklin Gothic Book"/>
                <a:cs typeface="Franklin Gothic Book"/>
              </a:rPr>
              <a:t>located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on the traditional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land </a:t>
            </a:r>
            <a:r>
              <a:rPr dirty="0" sz="3200" spc="-7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32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32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25" i="1">
                <a:solidFill>
                  <a:srgbClr val="E3E8ED"/>
                </a:solidFill>
                <a:latin typeface="Franklin Gothic Book"/>
                <a:cs typeface="Franklin Gothic Book"/>
              </a:rPr>
              <a:t>Lower</a:t>
            </a:r>
            <a:r>
              <a:rPr dirty="0" sz="3200" spc="5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40" i="1">
                <a:solidFill>
                  <a:srgbClr val="E3E8ED"/>
                </a:solidFill>
                <a:latin typeface="Franklin Gothic Book"/>
                <a:cs typeface="Franklin Gothic Book"/>
              </a:rPr>
              <a:t>Tanana</a:t>
            </a:r>
            <a:r>
              <a:rPr dirty="0" sz="3200" spc="-15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 i="1">
                <a:solidFill>
                  <a:srgbClr val="E3E8ED"/>
                </a:solidFill>
                <a:latin typeface="Franklin Gothic Book"/>
                <a:cs typeface="Franklin Gothic Book"/>
              </a:rPr>
              <a:t>Dene </a:t>
            </a:r>
            <a:r>
              <a:rPr dirty="0" sz="3200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10">
                <a:solidFill>
                  <a:srgbClr val="E3E8ED"/>
                </a:solidFill>
                <a:latin typeface="Franklin Gothic Book"/>
                <a:cs typeface="Franklin Gothic Book"/>
              </a:rPr>
              <a:t>people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in</a:t>
            </a:r>
            <a:r>
              <a:rPr dirty="0" sz="3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an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area</a:t>
            </a:r>
            <a:r>
              <a:rPr dirty="0" sz="32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that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is</a:t>
            </a:r>
            <a:r>
              <a:rPr dirty="0" sz="3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20">
                <a:solidFill>
                  <a:srgbClr val="E3E8ED"/>
                </a:solidFill>
                <a:latin typeface="Franklin Gothic Book"/>
                <a:cs typeface="Franklin Gothic Book"/>
              </a:rPr>
              <a:t>now </a:t>
            </a:r>
            <a:r>
              <a:rPr dirty="0" sz="3200" spc="-15">
                <a:solidFill>
                  <a:srgbClr val="E3E8ED"/>
                </a:solidFill>
                <a:latin typeface="Franklin Gothic Book"/>
                <a:cs typeface="Franklin Gothic Book"/>
              </a:rPr>
              <a:t> known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as </a:t>
            </a:r>
            <a:r>
              <a:rPr dirty="0" sz="3200" spc="-10">
                <a:solidFill>
                  <a:srgbClr val="E3E8ED"/>
                </a:solidFill>
                <a:latin typeface="Franklin Gothic Book"/>
                <a:cs typeface="Franklin Gothic Book"/>
              </a:rPr>
              <a:t>Fairbanks,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 Alaska.</a:t>
            </a:r>
            <a:endParaRPr sz="3200">
              <a:latin typeface="Franklin Gothic Book"/>
              <a:cs typeface="Franklin Gothic Book"/>
            </a:endParaRPr>
          </a:p>
          <a:p>
            <a:pPr algn="ctr" marL="12065" marR="5080" indent="2540">
              <a:lnSpc>
                <a:spcPct val="100000"/>
              </a:lnSpc>
              <a:spcBef>
                <a:spcPts val="5"/>
              </a:spcBef>
            </a:pP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This </a:t>
            </a:r>
            <a:r>
              <a:rPr dirty="0" sz="32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project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will </a:t>
            </a:r>
            <a:r>
              <a:rPr dirty="0" sz="3200" spc="-20">
                <a:solidFill>
                  <a:srgbClr val="E3E8ED"/>
                </a:solidFill>
                <a:latin typeface="Franklin Gothic Book"/>
                <a:cs typeface="Franklin Gothic Book"/>
              </a:rPr>
              <a:t>take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place on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traditional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lands</a:t>
            </a:r>
            <a:r>
              <a:rPr dirty="0" sz="3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of the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10" i="1">
                <a:solidFill>
                  <a:srgbClr val="E3E8ED"/>
                </a:solidFill>
                <a:latin typeface="Franklin Gothic Book"/>
                <a:cs typeface="Franklin Gothic Book"/>
              </a:rPr>
              <a:t>Inupiat</a:t>
            </a:r>
            <a:r>
              <a:rPr dirty="0" sz="3200" spc="10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3200" spc="-35" i="1">
                <a:solidFill>
                  <a:srgbClr val="E3E8ED"/>
                </a:solidFill>
                <a:latin typeface="Franklin Gothic Book"/>
                <a:cs typeface="Franklin Gothic Book"/>
              </a:rPr>
              <a:t>Yupik</a:t>
            </a:r>
            <a:r>
              <a:rPr dirty="0" sz="3200" spc="10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10">
                <a:solidFill>
                  <a:srgbClr val="E3E8ED"/>
                </a:solidFill>
                <a:latin typeface="Franklin Gothic Book"/>
                <a:cs typeface="Franklin Gothic Book"/>
              </a:rPr>
              <a:t>people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in</a:t>
            </a:r>
            <a:r>
              <a:rPr dirty="0" sz="3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an </a:t>
            </a:r>
            <a:r>
              <a:rPr dirty="0" sz="3200" spc="-7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area that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is </a:t>
            </a:r>
            <a:r>
              <a:rPr dirty="0" sz="3200" spc="-10">
                <a:solidFill>
                  <a:srgbClr val="E3E8ED"/>
                </a:solidFill>
                <a:latin typeface="Franklin Gothic Book"/>
                <a:cs typeface="Franklin Gothic Book"/>
              </a:rPr>
              <a:t>known </a:t>
            </a:r>
            <a:r>
              <a:rPr dirty="0" sz="3200" spc="-25">
                <a:solidFill>
                  <a:srgbClr val="E3E8ED"/>
                </a:solidFill>
                <a:latin typeface="Franklin Gothic Book"/>
                <a:cs typeface="Franklin Gothic Book"/>
              </a:rPr>
              <a:t>today </a:t>
            </a:r>
            <a:r>
              <a:rPr dirty="0" sz="3200">
                <a:solidFill>
                  <a:srgbClr val="E3E8ED"/>
                </a:solidFill>
                <a:latin typeface="Franklin Gothic Book"/>
                <a:cs typeface="Franklin Gothic Book"/>
              </a:rPr>
              <a:t>as </a:t>
            </a:r>
            <a:r>
              <a:rPr dirty="0" sz="3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>
                <a:solidFill>
                  <a:srgbClr val="E3E8ED"/>
                </a:solidFill>
                <a:latin typeface="Franklin Gothic Book"/>
                <a:cs typeface="Franklin Gothic Book"/>
              </a:rPr>
              <a:t>Unalakleet, Alaska.</a:t>
            </a:r>
            <a:endParaRPr sz="32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8739" y="6024117"/>
            <a:ext cx="377317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2192000" cy="565785"/>
            <a:chOff x="0" y="0"/>
            <a:chExt cx="12192000" cy="565785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91515" y="278638"/>
            <a:ext cx="976122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30"/>
              <a:t>Remote</a:t>
            </a:r>
            <a:r>
              <a:rPr dirty="0" sz="3200" spc="-20"/>
              <a:t> </a:t>
            </a:r>
            <a:r>
              <a:rPr dirty="0" sz="3200" spc="-5"/>
              <a:t>Unmanned</a:t>
            </a:r>
            <a:r>
              <a:rPr dirty="0" sz="3200" spc="-20"/>
              <a:t> </a:t>
            </a:r>
            <a:r>
              <a:rPr dirty="0" sz="3200" spc="10"/>
              <a:t>Aircraft</a:t>
            </a:r>
            <a:r>
              <a:rPr dirty="0" sz="3200"/>
              <a:t> </a:t>
            </a:r>
            <a:r>
              <a:rPr dirty="0" sz="3200" spc="-25"/>
              <a:t>System</a:t>
            </a:r>
            <a:r>
              <a:rPr dirty="0" sz="3200"/>
              <a:t> </a:t>
            </a:r>
            <a:r>
              <a:rPr dirty="0" sz="3200" spc="-15"/>
              <a:t>(UAS)</a:t>
            </a:r>
            <a:r>
              <a:rPr dirty="0" sz="3200" spc="-5"/>
              <a:t> Inspection</a:t>
            </a:r>
            <a:r>
              <a:rPr dirty="0" sz="3200" spc="-15"/>
              <a:t> </a:t>
            </a:r>
            <a:r>
              <a:rPr dirty="0" sz="3200" spc="-5"/>
              <a:t>and</a:t>
            </a:r>
            <a:endParaRPr sz="3200"/>
          </a:p>
        </p:txBody>
      </p:sp>
      <p:sp>
        <p:nvSpPr>
          <p:cNvPr id="13" name="object 13"/>
          <p:cNvSpPr txBox="1"/>
          <p:nvPr/>
        </p:nvSpPr>
        <p:spPr>
          <a:xfrm>
            <a:off x="191515" y="717550"/>
            <a:ext cx="11435080" cy="48425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785"/>
              </a:lnSpc>
              <a:spcBef>
                <a:spcPts val="95"/>
              </a:spcBef>
            </a:pPr>
            <a:r>
              <a:rPr dirty="0" sz="3200" spc="-10" b="1" i="1">
                <a:solidFill>
                  <a:srgbClr val="E3E8ED"/>
                </a:solidFill>
                <a:latin typeface="Franklin Gothic Book"/>
                <a:cs typeface="Franklin Gothic Book"/>
              </a:rPr>
              <a:t>Response</a:t>
            </a:r>
            <a:r>
              <a:rPr dirty="0" sz="3200" spc="-35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5" b="1" i="1">
                <a:solidFill>
                  <a:srgbClr val="E3E8ED"/>
                </a:solidFill>
                <a:latin typeface="Franklin Gothic Book"/>
                <a:cs typeface="Franklin Gothic Book"/>
              </a:rPr>
              <a:t>Team</a:t>
            </a:r>
            <a:r>
              <a:rPr dirty="0" sz="3200" spc="-20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15" b="1" i="1">
                <a:solidFill>
                  <a:srgbClr val="E3E8ED"/>
                </a:solidFill>
                <a:latin typeface="Franklin Gothic Book"/>
                <a:cs typeface="Franklin Gothic Book"/>
              </a:rPr>
              <a:t>Development </a:t>
            </a:r>
            <a:r>
              <a:rPr dirty="0" sz="32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in the</a:t>
            </a:r>
            <a:r>
              <a:rPr dirty="0" sz="3200" b="1" i="1">
                <a:solidFill>
                  <a:srgbClr val="E3E8ED"/>
                </a:solidFill>
                <a:latin typeface="Franklin Gothic Book"/>
                <a:cs typeface="Franklin Gothic Book"/>
              </a:rPr>
              <a:t> Bering</a:t>
            </a:r>
            <a:r>
              <a:rPr dirty="0" sz="3200" spc="-15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Strait</a:t>
            </a:r>
            <a:r>
              <a:rPr dirty="0" sz="3200" spc="10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15" b="1" i="1">
                <a:solidFill>
                  <a:srgbClr val="E3E8ED"/>
                </a:solidFill>
                <a:latin typeface="Franklin Gothic Book"/>
                <a:cs typeface="Franklin Gothic Book"/>
              </a:rPr>
              <a:t>Region</a:t>
            </a:r>
            <a:endParaRPr sz="3200">
              <a:latin typeface="Franklin Gothic Book"/>
              <a:cs typeface="Franklin Gothic Book"/>
            </a:endParaRPr>
          </a:p>
          <a:p>
            <a:pPr marL="323850">
              <a:lnSpc>
                <a:spcPts val="2345"/>
              </a:lnSpc>
            </a:pPr>
            <a:r>
              <a:rPr dirty="0" u="sng" sz="2000" spc="-10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Principal</a:t>
            </a:r>
            <a:r>
              <a:rPr dirty="0" u="sng" sz="2000" spc="25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 </a:t>
            </a:r>
            <a:r>
              <a:rPr dirty="0" u="sng" sz="2000" spc="-15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Investigators</a:t>
            </a:r>
            <a:endParaRPr sz="2000">
              <a:latin typeface="Franklin Gothic Book"/>
              <a:cs typeface="Franklin Gothic Book"/>
            </a:endParaRPr>
          </a:p>
          <a:p>
            <a:pPr marL="1009650" marR="5080" indent="-228600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1009650" algn="l"/>
                <a:tab pos="1010285" algn="l"/>
              </a:tabLst>
            </a:pPr>
            <a:r>
              <a:rPr dirty="0" sz="2000" spc="-40" b="1">
                <a:solidFill>
                  <a:srgbClr val="E3E8ED"/>
                </a:solidFill>
                <a:latin typeface="Franklin Gothic Book"/>
                <a:cs typeface="Franklin Gothic Book"/>
              </a:rPr>
              <a:t>Dr.</a:t>
            </a:r>
            <a:r>
              <a:rPr dirty="0" sz="2000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Jessica Garron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,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 Science</a:t>
            </a:r>
            <a:r>
              <a:rPr dirty="0" sz="2000" spc="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35">
                <a:solidFill>
                  <a:srgbClr val="E3E8ED"/>
                </a:solidFill>
                <a:latin typeface="Franklin Gothic Book"/>
                <a:cs typeface="Franklin Gothic Book"/>
              </a:rPr>
              <a:t>Team</a:t>
            </a:r>
            <a:r>
              <a:rPr dirty="0" sz="2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Lead,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Alaska</a:t>
            </a:r>
            <a:r>
              <a:rPr dirty="0" sz="20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Franklin Gothic Book"/>
                <a:cs typeface="Franklin Gothic Book"/>
              </a:rPr>
              <a:t>Center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2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Unmanned</a:t>
            </a:r>
            <a:r>
              <a:rPr dirty="0" sz="20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Aircraft</a:t>
            </a:r>
            <a:r>
              <a:rPr dirty="0" sz="2000" spc="3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Systems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Integration, </a:t>
            </a:r>
            <a:r>
              <a:rPr dirty="0" sz="2000" spc="-484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University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Alaska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Fairbanks</a:t>
            </a:r>
            <a:endParaRPr sz="2000">
              <a:latin typeface="Franklin Gothic Book"/>
              <a:cs typeface="Franklin Gothic Book"/>
            </a:endParaRPr>
          </a:p>
          <a:p>
            <a:pPr marL="1009650" indent="-229235">
              <a:lnSpc>
                <a:spcPct val="100000"/>
              </a:lnSpc>
              <a:spcBef>
                <a:spcPts val="1805"/>
              </a:spcBef>
              <a:buFont typeface="Arial"/>
              <a:buChar char="•"/>
              <a:tabLst>
                <a:tab pos="1009650" algn="l"/>
                <a:tab pos="1010285" algn="l"/>
              </a:tabLst>
            </a:pPr>
            <a:r>
              <a:rPr dirty="0" sz="2000" b="1">
                <a:solidFill>
                  <a:srgbClr val="E3E8ED"/>
                </a:solidFill>
                <a:latin typeface="Franklin Gothic Book"/>
                <a:cs typeface="Franklin Gothic Book"/>
              </a:rPr>
              <a:t>John</a:t>
            </a:r>
            <a:r>
              <a:rPr dirty="0" sz="2000" spc="-1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10" b="1">
                <a:solidFill>
                  <a:srgbClr val="E3E8ED"/>
                </a:solidFill>
                <a:latin typeface="Franklin Gothic Book"/>
                <a:cs typeface="Franklin Gothic Book"/>
              </a:rPr>
              <a:t>Henry</a:t>
            </a:r>
            <a:r>
              <a:rPr dirty="0" sz="2000" spc="-20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35" b="1">
                <a:solidFill>
                  <a:srgbClr val="E3E8ED"/>
                </a:solidFill>
                <a:latin typeface="Franklin Gothic Book"/>
                <a:cs typeface="Franklin Gothic Book"/>
              </a:rPr>
              <a:t>Jr,</a:t>
            </a:r>
            <a:r>
              <a:rPr dirty="0" sz="2000" spc="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Deputy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20">
                <a:solidFill>
                  <a:srgbClr val="E3E8ED"/>
                </a:solidFill>
                <a:latin typeface="Franklin Gothic Book"/>
                <a:cs typeface="Franklin Gothic Book"/>
              </a:rPr>
              <a:t>Director,</a:t>
            </a:r>
            <a:r>
              <a:rPr dirty="0" sz="2000" spc="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Franklin Gothic Book"/>
                <a:cs typeface="Franklin Gothic Book"/>
              </a:rPr>
              <a:t>Native</a:t>
            </a:r>
            <a:r>
              <a:rPr dirty="0" sz="2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Village</a:t>
            </a:r>
            <a:r>
              <a:rPr dirty="0" sz="2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2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Unalakleet</a:t>
            </a:r>
            <a:endParaRPr sz="2000">
              <a:latin typeface="Franklin Gothic Book"/>
              <a:cs typeface="Franklin Gothic Book"/>
            </a:endParaRPr>
          </a:p>
          <a:p>
            <a:pPr marL="1009650" indent="-229235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1009650" algn="l"/>
                <a:tab pos="1010285" algn="l"/>
              </a:tabLst>
            </a:pPr>
            <a:r>
              <a:rPr dirty="0" sz="2000" b="1">
                <a:solidFill>
                  <a:srgbClr val="E3E8ED"/>
                </a:solidFill>
                <a:latin typeface="Franklin Gothic Book"/>
                <a:cs typeface="Franklin Gothic Book"/>
              </a:rPr>
              <a:t>Margy</a:t>
            </a:r>
            <a:r>
              <a:rPr dirty="0" sz="20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b="1">
                <a:solidFill>
                  <a:srgbClr val="E3E8ED"/>
                </a:solidFill>
                <a:latin typeface="Franklin Gothic Book"/>
                <a:cs typeface="Franklin Gothic Book"/>
              </a:rPr>
              <a:t>Hall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,</a:t>
            </a:r>
            <a:r>
              <a:rPr dirty="0" sz="20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Associate</a:t>
            </a:r>
            <a:r>
              <a:rPr dirty="0" sz="2000" spc="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20">
                <a:solidFill>
                  <a:srgbClr val="E3E8ED"/>
                </a:solidFill>
                <a:latin typeface="Franklin Gothic Book"/>
                <a:cs typeface="Franklin Gothic Book"/>
              </a:rPr>
              <a:t>Director,</a:t>
            </a:r>
            <a:r>
              <a:rPr dirty="0" sz="20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Model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Forest</a:t>
            </a:r>
            <a:r>
              <a:rPr dirty="0" sz="2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Policy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Program</a:t>
            </a:r>
            <a:endParaRPr sz="2000">
              <a:latin typeface="Franklin Gothic Book"/>
              <a:cs typeface="Franklin Gothic Book"/>
            </a:endParaRPr>
          </a:p>
          <a:p>
            <a:pPr marL="323850" marR="5380990" indent="457200">
              <a:lnSpc>
                <a:spcPct val="175000"/>
              </a:lnSpc>
              <a:buFont typeface="Arial"/>
              <a:buChar char="•"/>
              <a:tabLst>
                <a:tab pos="1009650" algn="l"/>
                <a:tab pos="1010285" algn="l"/>
              </a:tabLst>
            </a:pPr>
            <a:r>
              <a:rPr dirty="0" sz="20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CDR</a:t>
            </a:r>
            <a:r>
              <a:rPr dirty="0" sz="2000" spc="10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Jereme</a:t>
            </a:r>
            <a:r>
              <a:rPr dirty="0" sz="2000" spc="-1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b="1">
                <a:solidFill>
                  <a:srgbClr val="E3E8ED"/>
                </a:solidFill>
                <a:latin typeface="Franklin Gothic Book"/>
                <a:cs typeface="Franklin Gothic Book"/>
              </a:rPr>
              <a:t>Altendorf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,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USCG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Sector</a:t>
            </a:r>
            <a:r>
              <a:rPr dirty="0" sz="2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Anchorage </a:t>
            </a:r>
            <a:r>
              <a:rPr dirty="0" sz="2000" spc="-484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u="sng" sz="2000" spc="-10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Project</a:t>
            </a:r>
            <a:r>
              <a:rPr dirty="0" u="sng" sz="2000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 </a:t>
            </a:r>
            <a:r>
              <a:rPr dirty="0" u="sng" sz="2000" spc="-10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Champions</a:t>
            </a:r>
            <a:endParaRPr sz="2000">
              <a:latin typeface="Franklin Gothic Book"/>
              <a:cs typeface="Franklin Gothic Book"/>
            </a:endParaRPr>
          </a:p>
          <a:p>
            <a:pPr marL="1009650" indent="-229235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1009650" algn="l"/>
                <a:tab pos="1010285" algn="l"/>
              </a:tabLst>
            </a:pPr>
            <a:r>
              <a:rPr dirty="0" sz="20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CDR Chad</a:t>
            </a:r>
            <a:r>
              <a:rPr dirty="0" sz="2000" spc="-2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Thompson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,</a:t>
            </a:r>
            <a:r>
              <a:rPr dirty="0" sz="20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USCG</a:t>
            </a:r>
            <a:r>
              <a:rPr dirty="0" sz="2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HQ</a:t>
            </a:r>
            <a:endParaRPr sz="2000">
              <a:latin typeface="Franklin Gothic Book"/>
              <a:cs typeface="Franklin Gothic Book"/>
            </a:endParaRPr>
          </a:p>
          <a:p>
            <a:pPr marL="1009650" indent="-229235">
              <a:lnSpc>
                <a:spcPct val="100000"/>
              </a:lnSpc>
              <a:spcBef>
                <a:spcPts val="1800"/>
              </a:spcBef>
              <a:buFont typeface="Arial"/>
              <a:buChar char="•"/>
              <a:tabLst>
                <a:tab pos="1009650" algn="l"/>
                <a:tab pos="1010285" algn="l"/>
              </a:tabLst>
            </a:pPr>
            <a:r>
              <a:rPr dirty="0" sz="2000" spc="-15" b="1">
                <a:solidFill>
                  <a:srgbClr val="E3E8ED"/>
                </a:solidFill>
                <a:latin typeface="Franklin Gothic Book"/>
                <a:cs typeface="Franklin Gothic Book"/>
              </a:rPr>
              <a:t>LCDR</a:t>
            </a:r>
            <a:r>
              <a:rPr dirty="0" sz="2000" spc="-20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b="1">
                <a:solidFill>
                  <a:srgbClr val="E3E8ED"/>
                </a:solidFill>
                <a:latin typeface="Franklin Gothic Book"/>
                <a:cs typeface="Franklin Gothic Book"/>
              </a:rPr>
              <a:t>John</a:t>
            </a:r>
            <a:r>
              <a:rPr dirty="0" sz="2000" spc="-2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 b="1">
                <a:solidFill>
                  <a:srgbClr val="E3E8ED"/>
                </a:solidFill>
                <a:latin typeface="Franklin Gothic Book"/>
                <a:cs typeface="Franklin Gothic Book"/>
              </a:rPr>
              <a:t>Walters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,</a:t>
            </a:r>
            <a:r>
              <a:rPr dirty="0" sz="2000" spc="-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USCG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HQ</a:t>
            </a:r>
            <a:endParaRPr sz="2000">
              <a:latin typeface="Franklin Gothic Book"/>
              <a:cs typeface="Franklin Gothic Book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96861" y="3443477"/>
            <a:ext cx="5295137" cy="34145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053068" y="6583819"/>
            <a:ext cx="2923540" cy="2184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250" spc="-35" i="1">
                <a:solidFill>
                  <a:srgbClr val="E3E8ED"/>
                </a:solidFill>
                <a:latin typeface="Microsoft Sans Serif"/>
                <a:cs typeface="Microsoft Sans Serif"/>
              </a:rPr>
              <a:t>Unalakleet</a:t>
            </a:r>
            <a:r>
              <a:rPr dirty="0" sz="1250" spc="-5" i="1">
                <a:solidFill>
                  <a:srgbClr val="E3E8ED"/>
                </a:solidFill>
                <a:latin typeface="Microsoft Sans Serif"/>
                <a:cs typeface="Microsoft Sans Serif"/>
              </a:rPr>
              <a:t> </a:t>
            </a:r>
            <a:r>
              <a:rPr dirty="0" sz="1250" spc="-30" i="1">
                <a:solidFill>
                  <a:srgbClr val="E3E8ED"/>
                </a:solidFill>
                <a:latin typeface="Microsoft Sans Serif"/>
                <a:cs typeface="Microsoft Sans Serif"/>
              </a:rPr>
              <a:t>Shoreline</a:t>
            </a:r>
            <a:r>
              <a:rPr dirty="0" sz="1250" spc="-5" i="1">
                <a:solidFill>
                  <a:srgbClr val="E3E8ED"/>
                </a:solidFill>
                <a:latin typeface="Microsoft Sans Serif"/>
                <a:cs typeface="Microsoft Sans Serif"/>
              </a:rPr>
              <a:t> </a:t>
            </a:r>
            <a:r>
              <a:rPr dirty="0" sz="1250" spc="-25" i="1">
                <a:solidFill>
                  <a:srgbClr val="E3E8ED"/>
                </a:solidFill>
                <a:latin typeface="Microsoft Sans Serif"/>
                <a:cs typeface="Microsoft Sans Serif"/>
              </a:rPr>
              <a:t>(AK).</a:t>
            </a:r>
            <a:r>
              <a:rPr dirty="0" sz="1250" spc="-10" i="1">
                <a:solidFill>
                  <a:srgbClr val="E3E8ED"/>
                </a:solidFill>
                <a:latin typeface="Microsoft Sans Serif"/>
                <a:cs typeface="Microsoft Sans Serif"/>
              </a:rPr>
              <a:t> </a:t>
            </a:r>
            <a:r>
              <a:rPr dirty="0" sz="1250" spc="-30" i="1">
                <a:solidFill>
                  <a:srgbClr val="E3E8ED"/>
                </a:solidFill>
                <a:latin typeface="Microsoft Sans Serif"/>
                <a:cs typeface="Microsoft Sans Serif"/>
              </a:rPr>
              <a:t>Credit:</a:t>
            </a:r>
            <a:r>
              <a:rPr dirty="0" sz="1250" spc="5" i="1">
                <a:solidFill>
                  <a:srgbClr val="E3E8ED"/>
                </a:solidFill>
                <a:latin typeface="Microsoft Sans Serif"/>
                <a:cs typeface="Microsoft Sans Serif"/>
              </a:rPr>
              <a:t> </a:t>
            </a:r>
            <a:r>
              <a:rPr dirty="0" sz="1250" spc="-45" i="1">
                <a:solidFill>
                  <a:srgbClr val="E3E8ED"/>
                </a:solidFill>
                <a:latin typeface="Microsoft Sans Serif"/>
                <a:cs typeface="Microsoft Sans Serif"/>
              </a:rPr>
              <a:t>MW</a:t>
            </a:r>
            <a:r>
              <a:rPr dirty="0" sz="1250" spc="-10" i="1">
                <a:solidFill>
                  <a:srgbClr val="E3E8ED"/>
                </a:solidFill>
                <a:latin typeface="Microsoft Sans Serif"/>
                <a:cs typeface="Microsoft Sans Serif"/>
              </a:rPr>
              <a:t> </a:t>
            </a:r>
            <a:r>
              <a:rPr dirty="0" sz="1250" spc="-30" i="1">
                <a:solidFill>
                  <a:srgbClr val="E3E8ED"/>
                </a:solidFill>
                <a:latin typeface="Microsoft Sans Serif"/>
                <a:cs typeface="Microsoft Sans Serif"/>
              </a:rPr>
              <a:t>Hall</a:t>
            </a:r>
            <a:endParaRPr sz="12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6939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8739" y="6024117"/>
            <a:ext cx="377317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2192000" cy="565785"/>
            <a:chOff x="0" y="0"/>
            <a:chExt cx="12192000" cy="565785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35458" y="650748"/>
            <a:ext cx="9761855" cy="951865"/>
          </a:xfrm>
          <a:prstGeom prst="rect"/>
        </p:spPr>
        <p:txBody>
          <a:bodyPr wrap="square" lIns="0" tIns="67310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0"/>
              </a:spcBef>
            </a:pPr>
            <a:r>
              <a:rPr dirty="0" sz="3200" spc="-30"/>
              <a:t>Remote</a:t>
            </a:r>
            <a:r>
              <a:rPr dirty="0" sz="3200" spc="-15"/>
              <a:t> </a:t>
            </a:r>
            <a:r>
              <a:rPr dirty="0" sz="3200" spc="-5"/>
              <a:t>Unmanned</a:t>
            </a:r>
            <a:r>
              <a:rPr dirty="0" sz="3200" spc="-20"/>
              <a:t> </a:t>
            </a:r>
            <a:r>
              <a:rPr dirty="0" sz="3200" spc="10"/>
              <a:t>Aircraft</a:t>
            </a:r>
            <a:r>
              <a:rPr dirty="0" sz="3200"/>
              <a:t> </a:t>
            </a:r>
            <a:r>
              <a:rPr dirty="0" sz="3200" spc="-25"/>
              <a:t>System</a:t>
            </a:r>
            <a:r>
              <a:rPr dirty="0" sz="3200"/>
              <a:t> </a:t>
            </a:r>
            <a:r>
              <a:rPr dirty="0" sz="3200" spc="-15"/>
              <a:t>(UAS)</a:t>
            </a:r>
            <a:r>
              <a:rPr dirty="0" sz="3200" spc="-5"/>
              <a:t> Inspection</a:t>
            </a:r>
            <a:r>
              <a:rPr dirty="0" sz="3200" spc="-15"/>
              <a:t> </a:t>
            </a:r>
            <a:r>
              <a:rPr dirty="0" sz="3200" spc="-5"/>
              <a:t>and </a:t>
            </a:r>
            <a:r>
              <a:rPr dirty="0" sz="3200" spc="-785"/>
              <a:t> </a:t>
            </a:r>
            <a:r>
              <a:rPr dirty="0" sz="3200" spc="-10"/>
              <a:t>Response</a:t>
            </a:r>
            <a:r>
              <a:rPr dirty="0" sz="3200" spc="-35"/>
              <a:t> </a:t>
            </a:r>
            <a:r>
              <a:rPr dirty="0" sz="3200" spc="-55"/>
              <a:t>Team</a:t>
            </a:r>
            <a:r>
              <a:rPr dirty="0" sz="3200" spc="-20"/>
              <a:t> </a:t>
            </a:r>
            <a:r>
              <a:rPr dirty="0" sz="3200" spc="-15"/>
              <a:t>Development</a:t>
            </a:r>
            <a:r>
              <a:rPr dirty="0" sz="3200" spc="-20"/>
              <a:t> </a:t>
            </a:r>
            <a:r>
              <a:rPr dirty="0" sz="3200" spc="-5"/>
              <a:t>in</a:t>
            </a:r>
            <a:r>
              <a:rPr dirty="0" sz="3200"/>
              <a:t> </a:t>
            </a:r>
            <a:r>
              <a:rPr dirty="0" sz="3200" spc="-5"/>
              <a:t>the</a:t>
            </a:r>
            <a:r>
              <a:rPr dirty="0" sz="3200"/>
              <a:t> Bering</a:t>
            </a:r>
            <a:r>
              <a:rPr dirty="0" sz="3200" spc="-20"/>
              <a:t> </a:t>
            </a:r>
            <a:r>
              <a:rPr dirty="0" sz="3200" spc="-5"/>
              <a:t>Strait </a:t>
            </a:r>
            <a:r>
              <a:rPr dirty="0" sz="3200" spc="-15"/>
              <a:t>Region</a:t>
            </a:r>
            <a:endParaRPr sz="3200"/>
          </a:p>
        </p:txBody>
      </p:sp>
      <p:sp>
        <p:nvSpPr>
          <p:cNvPr id="13" name="object 13"/>
          <p:cNvSpPr txBox="1"/>
          <p:nvPr/>
        </p:nvSpPr>
        <p:spPr>
          <a:xfrm>
            <a:off x="543813" y="2016302"/>
            <a:ext cx="3244850" cy="319024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u="sng" sz="2800" spc="-20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UAS</a:t>
            </a:r>
            <a:r>
              <a:rPr dirty="0" u="sng" sz="2800" spc="-65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 </a:t>
            </a:r>
            <a:r>
              <a:rPr dirty="0" u="sng" sz="2800" spc="-5">
                <a:solidFill>
                  <a:srgbClr val="E3E8ED"/>
                </a:solidFill>
                <a:uFill>
                  <a:solidFill>
                    <a:srgbClr val="E3E8ED"/>
                  </a:solidFill>
                </a:uFill>
                <a:latin typeface="Franklin Gothic Book"/>
                <a:cs typeface="Franklin Gothic Book"/>
              </a:rPr>
              <a:t>Pilots–in-training</a:t>
            </a:r>
            <a:endParaRPr sz="28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Katie</a:t>
            </a:r>
            <a:r>
              <a:rPr dirty="0" sz="2800" spc="-6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Daniels</a:t>
            </a:r>
            <a:endParaRPr sz="28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Les</a:t>
            </a:r>
            <a:r>
              <a:rPr dirty="0" sz="2800" spc="-9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Kayokluk</a:t>
            </a:r>
            <a:endParaRPr sz="28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209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Thomas</a:t>
            </a:r>
            <a:r>
              <a:rPr dirty="0" sz="2800" spc="-4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Alakayak</a:t>
            </a:r>
            <a:endParaRPr sz="28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George</a:t>
            </a:r>
            <a:r>
              <a:rPr dirty="0" sz="2800" spc="-4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Woods</a:t>
            </a:r>
            <a:endParaRPr sz="28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Jerald 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Arca</a:t>
            </a:r>
            <a:r>
              <a:rPr dirty="0" sz="2800" spc="-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5">
                <a:solidFill>
                  <a:srgbClr val="E3E8ED"/>
                </a:solidFill>
                <a:latin typeface="Franklin Gothic Book"/>
                <a:cs typeface="Franklin Gothic Book"/>
              </a:rPr>
              <a:t>Sr.</a:t>
            </a:r>
            <a:endParaRPr sz="28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Joh</a:t>
            </a:r>
            <a:r>
              <a:rPr dirty="0" sz="2800" spc="-4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15">
                <a:solidFill>
                  <a:srgbClr val="E3E8ED"/>
                </a:solidFill>
                <a:latin typeface="Franklin Gothic Book"/>
                <a:cs typeface="Franklin Gothic Book"/>
              </a:rPr>
              <a:t>Henry</a:t>
            </a:r>
            <a:r>
              <a:rPr dirty="0" sz="28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0">
                <a:solidFill>
                  <a:srgbClr val="E3E8ED"/>
                </a:solidFill>
                <a:latin typeface="Franklin Gothic Book"/>
                <a:cs typeface="Franklin Gothic Book"/>
              </a:rPr>
              <a:t>Jr.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31435" y="2225801"/>
            <a:ext cx="7265669" cy="38732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8739" y="6024117"/>
            <a:ext cx="377317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2192000" cy="565785"/>
            <a:chOff x="0" y="0"/>
            <a:chExt cx="12192000" cy="565785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16939" y="357378"/>
            <a:ext cx="737806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Baseline</a:t>
            </a:r>
            <a:r>
              <a:rPr dirty="0" sz="3200" spc="-25"/>
              <a:t> </a:t>
            </a:r>
            <a:r>
              <a:rPr dirty="0" sz="3200" spc="-5"/>
              <a:t>Conditions</a:t>
            </a:r>
            <a:r>
              <a:rPr dirty="0" sz="3200" spc="-15"/>
              <a:t> </a:t>
            </a:r>
            <a:r>
              <a:rPr dirty="0" sz="3200" spc="-5"/>
              <a:t>and Project</a:t>
            </a:r>
            <a:r>
              <a:rPr dirty="0" sz="3200"/>
              <a:t> </a:t>
            </a:r>
            <a:r>
              <a:rPr dirty="0" sz="3200" spc="-20"/>
              <a:t>Relevance</a:t>
            </a:r>
            <a:endParaRPr sz="3200"/>
          </a:p>
        </p:txBody>
      </p:sp>
      <p:sp>
        <p:nvSpPr>
          <p:cNvPr id="13" name="object 13"/>
          <p:cNvSpPr txBox="1"/>
          <p:nvPr/>
        </p:nvSpPr>
        <p:spPr>
          <a:xfrm>
            <a:off x="78739" y="657644"/>
            <a:ext cx="7430770" cy="4995545"/>
          </a:xfrm>
          <a:prstGeom prst="rect">
            <a:avLst/>
          </a:prstGeom>
        </p:spPr>
        <p:txBody>
          <a:bodyPr wrap="square" lIns="0" tIns="173990" rIns="0" bIns="0" rtlCol="0" vert="horz">
            <a:spAutoFit/>
          </a:bodyPr>
          <a:lstStyle/>
          <a:p>
            <a:pPr marL="850900">
              <a:lnSpc>
                <a:spcPct val="100000"/>
              </a:lnSpc>
              <a:spcBef>
                <a:spcPts val="1370"/>
              </a:spcBef>
            </a:pPr>
            <a:r>
              <a:rPr dirty="0" sz="2000" b="1" i="1">
                <a:solidFill>
                  <a:srgbClr val="00AFEF"/>
                </a:solidFill>
                <a:latin typeface="Franklin Gothic Book"/>
                <a:cs typeface="Franklin Gothic Book"/>
              </a:rPr>
              <a:t>USCG</a:t>
            </a:r>
            <a:r>
              <a:rPr dirty="0" sz="2000" spc="-40" b="1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000" b="1" i="1">
                <a:solidFill>
                  <a:srgbClr val="00AFEF"/>
                </a:solidFill>
                <a:latin typeface="Franklin Gothic Book"/>
                <a:cs typeface="Franklin Gothic Book"/>
              </a:rPr>
              <a:t>Mission</a:t>
            </a:r>
            <a:r>
              <a:rPr dirty="0" sz="2000" spc="-40" b="1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 b="1" i="1">
                <a:solidFill>
                  <a:srgbClr val="00AFEF"/>
                </a:solidFill>
                <a:latin typeface="Franklin Gothic Book"/>
                <a:cs typeface="Franklin Gothic Book"/>
              </a:rPr>
              <a:t>Needs</a:t>
            </a:r>
            <a:endParaRPr sz="2000">
              <a:latin typeface="Franklin Gothic Book"/>
              <a:cs typeface="Franklin Gothic Book"/>
            </a:endParaRPr>
          </a:p>
          <a:p>
            <a:pPr marL="355600" marR="539115" indent="-342900">
              <a:lnSpc>
                <a:spcPct val="100000"/>
              </a:lnSpc>
              <a:spcBef>
                <a:spcPts val="12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Diminished sea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ice 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coverage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in 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Northern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oceans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allows </a:t>
            </a:r>
            <a:r>
              <a:rPr dirty="0" sz="19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more </a:t>
            </a:r>
            <a:r>
              <a:rPr dirty="0" sz="1900" spc="-45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vessel 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traffic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in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Bering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Sea</a:t>
            </a:r>
            <a:endParaRPr sz="1900">
              <a:latin typeface="Franklin Gothic Book"/>
              <a:cs typeface="Franklin Gothic Book"/>
            </a:endParaRPr>
          </a:p>
          <a:p>
            <a:pPr marL="355600" marR="761365" indent="-342900">
              <a:lnSpc>
                <a:spcPct val="100000"/>
              </a:lnSpc>
              <a:spcBef>
                <a:spcPts val="14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USCG responders </a:t>
            </a:r>
            <a:r>
              <a:rPr dirty="0" sz="1900" spc="-20">
                <a:solidFill>
                  <a:srgbClr val="E3E8ED"/>
                </a:solidFill>
                <a:latin typeface="Franklin Gothic Book"/>
                <a:cs typeface="Franklin Gothic Book"/>
              </a:rPr>
              <a:t>have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identified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the need 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more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effective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strategies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to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prevent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address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marine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disaster response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in </a:t>
            </a:r>
            <a:r>
              <a:rPr dirty="0" sz="1900" spc="-45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Western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Alaska,</a:t>
            </a:r>
            <a:r>
              <a:rPr dirty="0" sz="19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specifically the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 Bering Strait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region.</a:t>
            </a:r>
            <a:endParaRPr sz="1900">
              <a:latin typeface="Franklin Gothic Book"/>
              <a:cs typeface="Franklin Gothic Book"/>
            </a:endParaRPr>
          </a:p>
          <a:p>
            <a:pPr marL="355600" marR="23495" indent="-342900">
              <a:lnSpc>
                <a:spcPct val="100000"/>
              </a:lnSpc>
              <a:spcBef>
                <a:spcPts val="14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A critical need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exists 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to </a:t>
            </a:r>
            <a:r>
              <a:rPr dirty="0" sz="1900" spc="-20">
                <a:solidFill>
                  <a:srgbClr val="E3E8ED"/>
                </a:solidFill>
                <a:latin typeface="Franklin Gothic Book"/>
                <a:cs typeface="Franklin Gothic Book"/>
              </a:rPr>
              <a:t>improve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inspections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inspection frequency </a:t>
            </a:r>
            <a:r>
              <a:rPr dirty="0" sz="1900" spc="-45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of rural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bulk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fuel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facilities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across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remote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regions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in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Western</a:t>
            </a:r>
            <a:r>
              <a:rPr dirty="0" sz="19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Alaska</a:t>
            </a:r>
            <a:endParaRPr sz="1900">
              <a:latin typeface="Franklin Gothic Book"/>
              <a:cs typeface="Franklin Gothic Book"/>
            </a:endParaRPr>
          </a:p>
          <a:p>
            <a:pPr marL="355600" marR="337820" indent="-342900">
              <a:lnSpc>
                <a:spcPct val="100000"/>
              </a:lnSpc>
              <a:spcBef>
                <a:spcPts val="14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USCG </a:t>
            </a:r>
            <a:r>
              <a:rPr dirty="0" sz="1900" spc="-45">
                <a:solidFill>
                  <a:srgbClr val="E3E8ED"/>
                </a:solidFill>
                <a:latin typeface="Franklin Gothic Book"/>
                <a:cs typeface="Franklin Gothic Book"/>
              </a:rPr>
              <a:t>D17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Sector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Anchorage</a:t>
            </a:r>
            <a:r>
              <a:rPr dirty="0" sz="19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identified 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staffing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 challenges,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extraordinary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logistics</a:t>
            </a:r>
            <a:r>
              <a:rPr dirty="0" sz="19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associated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costs</a:t>
            </a:r>
            <a:r>
              <a:rPr dirty="0" sz="19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19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travel to</a:t>
            </a:r>
            <a:r>
              <a:rPr dirty="0" sz="19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remote/off </a:t>
            </a:r>
            <a:r>
              <a:rPr dirty="0" sz="1900" spc="-45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road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 system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rural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Alaska</a:t>
            </a:r>
            <a:endParaRPr sz="1900">
              <a:latin typeface="Franklin Gothic Book"/>
              <a:cs typeface="Franklin Gothic Book"/>
            </a:endParaRPr>
          </a:p>
          <a:p>
            <a:pPr lvl="1" marL="927100" marR="5080" indent="-342900">
              <a:lnSpc>
                <a:spcPct val="100000"/>
              </a:lnSpc>
              <a:spcBef>
                <a:spcPts val="400"/>
              </a:spcBef>
              <a:buFont typeface="Wingdings"/>
              <a:buChar char=""/>
              <a:tabLst>
                <a:tab pos="926465" algn="l"/>
                <a:tab pos="927100" algn="l"/>
              </a:tabLst>
            </a:pP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363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regulated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facilities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not</a:t>
            </a:r>
            <a:r>
              <a:rPr dirty="0" sz="19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on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road</a:t>
            </a:r>
            <a:r>
              <a:rPr dirty="0" sz="19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system</a:t>
            </a:r>
            <a:r>
              <a:rPr dirty="0" sz="19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requiring</a:t>
            </a:r>
            <a:r>
              <a:rPr dirty="0" sz="19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inspection; </a:t>
            </a:r>
            <a:r>
              <a:rPr dirty="0" sz="1900" spc="-45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900">
                <a:solidFill>
                  <a:srgbClr val="E3E8ED"/>
                </a:solidFill>
                <a:latin typeface="Franklin Gothic Book"/>
                <a:cs typeface="Franklin Gothic Book"/>
              </a:rPr>
              <a:t>6</a:t>
            </a:r>
            <a:r>
              <a:rPr dirty="0" sz="1900" spc="-10">
                <a:solidFill>
                  <a:srgbClr val="E3E8ED"/>
                </a:solidFill>
                <a:latin typeface="Franklin Gothic Book"/>
                <a:cs typeface="Franklin Gothic Book"/>
              </a:rPr>
              <a:t> billeted </a:t>
            </a:r>
            <a:r>
              <a:rPr dirty="0" sz="1900" spc="-5">
                <a:solidFill>
                  <a:srgbClr val="E3E8ED"/>
                </a:solidFill>
                <a:latin typeface="Franklin Gothic Book"/>
                <a:cs typeface="Franklin Gothic Book"/>
              </a:rPr>
              <a:t>facility inspectors</a:t>
            </a:r>
            <a:endParaRPr sz="1900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6939" y="8483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97368" y="986083"/>
            <a:ext cx="4163868" cy="529660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481316" y="6305041"/>
            <a:ext cx="458470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400" spc="-10">
                <a:solidFill>
                  <a:srgbClr val="E3E8ED"/>
                </a:solidFill>
                <a:latin typeface="Calibri"/>
                <a:cs typeface="Calibri"/>
              </a:rPr>
              <a:t>Sample</a:t>
            </a:r>
            <a:r>
              <a:rPr dirty="0" sz="1400" spc="-5">
                <a:solidFill>
                  <a:srgbClr val="E3E8ED"/>
                </a:solidFill>
                <a:latin typeface="Calibri"/>
                <a:cs typeface="Calibri"/>
              </a:rPr>
              <a:t> bulk</a:t>
            </a:r>
            <a:r>
              <a:rPr dirty="0" sz="14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Calibri"/>
                <a:cs typeface="Calibri"/>
              </a:rPr>
              <a:t>fuel</a:t>
            </a:r>
            <a:r>
              <a:rPr dirty="0" sz="14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15">
                <a:solidFill>
                  <a:srgbClr val="E3E8ED"/>
                </a:solidFill>
                <a:latin typeface="Calibri"/>
                <a:cs typeface="Calibri"/>
              </a:rPr>
              <a:t>storage</a:t>
            </a:r>
            <a:r>
              <a:rPr dirty="0" sz="1400" spc="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Calibri"/>
                <a:cs typeface="Calibri"/>
              </a:rPr>
              <a:t>tank</a:t>
            </a:r>
            <a:r>
              <a:rPr dirty="0" sz="1400" spc="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Calibri"/>
                <a:cs typeface="Calibri"/>
              </a:rPr>
              <a:t>in</a:t>
            </a:r>
            <a:r>
              <a:rPr dirty="0" sz="1400" spc="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Calibri"/>
                <a:cs typeface="Calibri"/>
              </a:rPr>
              <a:t>remote</a:t>
            </a:r>
            <a:r>
              <a:rPr dirty="0" sz="14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Calibri"/>
                <a:cs typeface="Calibri"/>
              </a:rPr>
              <a:t>Alaska.</a:t>
            </a:r>
            <a:r>
              <a:rPr dirty="0" sz="1400" spc="2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Calibri"/>
                <a:cs typeface="Calibri"/>
              </a:rPr>
              <a:t>Image</a:t>
            </a:r>
            <a:r>
              <a:rPr dirty="0" sz="1400" spc="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15">
                <a:solidFill>
                  <a:srgbClr val="E3E8ED"/>
                </a:solidFill>
                <a:latin typeface="Calibri"/>
                <a:cs typeface="Calibri"/>
              </a:rPr>
              <a:t>courtesy </a:t>
            </a:r>
            <a:r>
              <a:rPr dirty="0" sz="1400" spc="-30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Calibri"/>
                <a:cs typeface="Calibri"/>
              </a:rPr>
              <a:t>of</a:t>
            </a:r>
            <a:r>
              <a:rPr dirty="0" sz="1400" spc="-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Calibri"/>
                <a:cs typeface="Calibri"/>
              </a:rPr>
              <a:t>the</a:t>
            </a:r>
            <a:r>
              <a:rPr dirty="0" sz="14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Calibri"/>
                <a:cs typeface="Calibri"/>
              </a:rPr>
              <a:t>Denali</a:t>
            </a:r>
            <a:r>
              <a:rPr dirty="0" sz="1400" spc="2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Calibri"/>
                <a:cs typeface="Calibri"/>
              </a:rPr>
              <a:t>Commission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8739" y="6024117"/>
            <a:ext cx="377317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2192000" cy="565785"/>
            <a:chOff x="0" y="0"/>
            <a:chExt cx="12192000" cy="565785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16939" y="364998"/>
            <a:ext cx="73748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"/>
              <a:t>Baseline</a:t>
            </a:r>
            <a:r>
              <a:rPr dirty="0" sz="3200" spc="-40"/>
              <a:t> </a:t>
            </a:r>
            <a:r>
              <a:rPr dirty="0" sz="3200"/>
              <a:t>Conditions</a:t>
            </a:r>
            <a:r>
              <a:rPr dirty="0" sz="3200" spc="-35"/>
              <a:t> </a:t>
            </a:r>
            <a:r>
              <a:rPr dirty="0" sz="3200" spc="-5"/>
              <a:t>and</a:t>
            </a:r>
            <a:r>
              <a:rPr dirty="0" sz="3200" spc="-10"/>
              <a:t> </a:t>
            </a:r>
            <a:r>
              <a:rPr dirty="0" sz="3200" spc="-5"/>
              <a:t>Project</a:t>
            </a:r>
            <a:r>
              <a:rPr dirty="0" sz="3200" spc="-10"/>
              <a:t> </a:t>
            </a:r>
            <a:r>
              <a:rPr dirty="0" sz="3200" spc="-20"/>
              <a:t>Relevance</a:t>
            </a:r>
            <a:endParaRPr sz="3200"/>
          </a:p>
        </p:txBody>
      </p:sp>
      <p:sp>
        <p:nvSpPr>
          <p:cNvPr id="13" name="object 13"/>
          <p:cNvSpPr txBox="1"/>
          <p:nvPr/>
        </p:nvSpPr>
        <p:spPr>
          <a:xfrm>
            <a:off x="916939" y="826769"/>
            <a:ext cx="320294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5" b="1" i="1">
                <a:solidFill>
                  <a:srgbClr val="00AFEF"/>
                </a:solidFill>
                <a:latin typeface="Franklin Gothic Book"/>
                <a:cs typeface="Franklin Gothic Book"/>
              </a:rPr>
              <a:t>Unalakleet</a:t>
            </a:r>
            <a:r>
              <a:rPr dirty="0" sz="2000" spc="-50" b="1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000" b="1" i="1">
                <a:solidFill>
                  <a:srgbClr val="00AFEF"/>
                </a:solidFill>
                <a:latin typeface="Franklin Gothic Book"/>
                <a:cs typeface="Franklin Gothic Book"/>
              </a:rPr>
              <a:t>Community</a:t>
            </a:r>
            <a:r>
              <a:rPr dirty="0" sz="2000" spc="-40" b="1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000" b="1" i="1">
                <a:solidFill>
                  <a:srgbClr val="00AFEF"/>
                </a:solidFill>
                <a:latin typeface="Franklin Gothic Book"/>
                <a:cs typeface="Franklin Gothic Book"/>
              </a:rPr>
              <a:t>Needs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57494" y="1100582"/>
            <a:ext cx="6216650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AFEF"/>
                </a:solidFill>
                <a:latin typeface="Franklin Gothic Book"/>
                <a:cs typeface="Franklin Gothic Book"/>
              </a:rPr>
              <a:t>A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 precursor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study</a:t>
            </a:r>
            <a:r>
              <a:rPr dirty="0" sz="18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competed</a:t>
            </a:r>
            <a:r>
              <a:rPr dirty="0" sz="18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in 2020</a:t>
            </a:r>
            <a:r>
              <a:rPr dirty="0" sz="1800" spc="-2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20">
                <a:solidFill>
                  <a:srgbClr val="00AFEF"/>
                </a:solidFill>
                <a:latin typeface="Franklin Gothic Book"/>
                <a:cs typeface="Franklin Gothic Book"/>
              </a:rPr>
              <a:t>by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>
                <a:solidFill>
                  <a:srgbClr val="00AFEF"/>
                </a:solidFill>
                <a:latin typeface="Franklin Gothic Book"/>
                <a:cs typeface="Franklin Gothic Book"/>
              </a:rPr>
              <a:t>the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 Project</a:t>
            </a:r>
            <a:r>
              <a:rPr dirty="0" sz="1800" spc="-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>
                <a:solidFill>
                  <a:srgbClr val="00AFEF"/>
                </a:solidFill>
                <a:latin typeface="Franklin Gothic Book"/>
                <a:cs typeface="Franklin Gothic Book"/>
              </a:rPr>
              <a:t>Leads </a:t>
            </a:r>
            <a:r>
              <a:rPr dirty="0" sz="18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focused</a:t>
            </a:r>
            <a:r>
              <a:rPr dirty="0" sz="18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>
                <a:solidFill>
                  <a:srgbClr val="00AFEF"/>
                </a:solidFill>
                <a:latin typeface="Franklin Gothic Book"/>
                <a:cs typeface="Franklin Gothic Book"/>
              </a:rPr>
              <a:t>on</a:t>
            </a:r>
            <a:r>
              <a:rPr dirty="0" sz="18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Unalakleet,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Alaska,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15" i="1">
                <a:solidFill>
                  <a:srgbClr val="00AFEF"/>
                </a:solidFill>
                <a:latin typeface="Franklin Gothic Book"/>
                <a:cs typeface="Franklin Gothic Book"/>
              </a:rPr>
              <a:t>Improving</a:t>
            </a:r>
            <a:r>
              <a:rPr dirty="0" sz="1800" spc="15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i="1">
                <a:solidFill>
                  <a:srgbClr val="00AFEF"/>
                </a:solidFill>
                <a:latin typeface="Franklin Gothic Book"/>
                <a:cs typeface="Franklin Gothic Book"/>
              </a:rPr>
              <a:t>Local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 Decision Making </a:t>
            </a:r>
            <a:r>
              <a:rPr dirty="0" sz="1800" spc="-434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in Alaskan </a:t>
            </a:r>
            <a:r>
              <a:rPr dirty="0" sz="1800" i="1">
                <a:solidFill>
                  <a:srgbClr val="00AFEF"/>
                </a:solidFill>
                <a:latin typeface="Franklin Gothic Book"/>
                <a:cs typeface="Franklin Gothic Book"/>
              </a:rPr>
              <a:t>Communities with 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Drones and Online </a:t>
            </a:r>
            <a:r>
              <a:rPr dirty="0" sz="1800" spc="-10" i="1">
                <a:solidFill>
                  <a:srgbClr val="00AFEF"/>
                </a:solidFill>
                <a:latin typeface="Franklin Gothic Book"/>
                <a:cs typeface="Franklin Gothic Book"/>
              </a:rPr>
              <a:t>Climate 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Data </a:t>
            </a:r>
            <a:r>
              <a:rPr dirty="0" sz="1800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25" i="1">
                <a:solidFill>
                  <a:srgbClr val="00AFEF"/>
                </a:solidFill>
                <a:latin typeface="Franklin Gothic Book"/>
                <a:cs typeface="Franklin Gothic Book"/>
              </a:rPr>
              <a:t>Tools</a:t>
            </a:r>
            <a:r>
              <a:rPr dirty="0" sz="1800" spc="-10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b="1" i="1">
                <a:solidFill>
                  <a:srgbClr val="00AFEF"/>
                </a:solidFill>
                <a:latin typeface="Franklin Gothic Book"/>
                <a:cs typeface="Franklin Gothic Book"/>
              </a:rPr>
              <a:t>-</a:t>
            </a:r>
            <a:r>
              <a:rPr dirty="0" sz="1800" b="1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i="1">
                <a:solidFill>
                  <a:srgbClr val="00AFEF"/>
                </a:solidFill>
                <a:latin typeface="Franklin Gothic Book"/>
                <a:cs typeface="Franklin Gothic Book"/>
              </a:rPr>
              <a:t>A </a:t>
            </a:r>
            <a:r>
              <a:rPr dirty="0" sz="1800" spc="-15" i="1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z="1800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Implementation</a:t>
            </a:r>
            <a:r>
              <a:rPr dirty="0" sz="1800" spc="20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Feasibility</a:t>
            </a:r>
            <a:r>
              <a:rPr dirty="0" sz="1800" spc="-20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Study</a:t>
            </a:r>
            <a:r>
              <a:rPr dirty="0" sz="1800" spc="-35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i="1">
                <a:solidFill>
                  <a:srgbClr val="00AFEF"/>
                </a:solidFill>
                <a:latin typeface="Franklin Gothic Book"/>
                <a:cs typeface="Franklin Gothic Book"/>
              </a:rPr>
              <a:t>Project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, identified </a:t>
            </a:r>
            <a:r>
              <a:rPr dirty="0" sz="1800" spc="-434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UAS </a:t>
            </a:r>
            <a:r>
              <a:rPr dirty="0" sz="1800">
                <a:solidFill>
                  <a:srgbClr val="00AFEF"/>
                </a:solidFill>
                <a:latin typeface="Franklin Gothic Book"/>
                <a:cs typeface="Franklin Gothic Book"/>
              </a:rPr>
              <a:t>as a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viable 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tool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in </a:t>
            </a:r>
            <a:r>
              <a:rPr dirty="0" sz="1800" spc="5">
                <a:solidFill>
                  <a:srgbClr val="00AFEF"/>
                </a:solidFill>
                <a:latin typeface="Franklin Gothic Book"/>
                <a:cs typeface="Franklin Gothic Book"/>
              </a:rPr>
              <a:t>support </a:t>
            </a:r>
            <a:r>
              <a:rPr dirty="0" sz="1800">
                <a:solidFill>
                  <a:srgbClr val="00AFEF"/>
                </a:solidFill>
                <a:latin typeface="Franklin Gothic Book"/>
                <a:cs typeface="Franklin Gothic Book"/>
              </a:rPr>
              <a:t>of local decision-making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in </a:t>
            </a:r>
            <a:r>
              <a:rPr dirty="0" sz="18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10">
                <a:solidFill>
                  <a:srgbClr val="00AFEF"/>
                </a:solidFill>
                <a:latin typeface="Franklin Gothic Book"/>
                <a:cs typeface="Franklin Gothic Book"/>
              </a:rPr>
              <a:t>remote</a:t>
            </a:r>
            <a:r>
              <a:rPr dirty="0" sz="1800" spc="-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>
                <a:solidFill>
                  <a:srgbClr val="00AFEF"/>
                </a:solidFill>
                <a:latin typeface="Franklin Gothic Book"/>
                <a:cs typeface="Franklin Gothic Book"/>
              </a:rPr>
              <a:t>Alaska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6939" y="8483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5411" y="1139443"/>
            <a:ext cx="514477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Impacts</a:t>
            </a:r>
            <a:r>
              <a:rPr dirty="0" sz="16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1600" spc="-5" b="1">
                <a:solidFill>
                  <a:srgbClr val="00AFEF"/>
                </a:solidFill>
                <a:latin typeface="Franklin Gothic Book"/>
                <a:cs typeface="Franklin Gothic Book"/>
              </a:rPr>
              <a:t>diminished</a:t>
            </a:r>
            <a:r>
              <a:rPr dirty="0" sz="1600" spc="-25" b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600" b="1">
                <a:solidFill>
                  <a:srgbClr val="00AFEF"/>
                </a:solidFill>
                <a:latin typeface="Franklin Gothic Book"/>
                <a:cs typeface="Franklin Gothic Book"/>
              </a:rPr>
              <a:t>sea</a:t>
            </a:r>
            <a:r>
              <a:rPr dirty="0" sz="1600" spc="-20" b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600" b="1">
                <a:solidFill>
                  <a:srgbClr val="00AFEF"/>
                </a:solidFill>
                <a:latin typeface="Franklin Gothic Book"/>
                <a:cs typeface="Franklin Gothic Book"/>
              </a:rPr>
              <a:t>ice</a:t>
            </a:r>
            <a:r>
              <a:rPr dirty="0" sz="1600" spc="-5" b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coverage</a:t>
            </a:r>
            <a:r>
              <a:rPr dirty="0" sz="16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in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5">
                <a:solidFill>
                  <a:srgbClr val="E3E8ED"/>
                </a:solidFill>
                <a:latin typeface="Franklin Gothic Book"/>
                <a:cs typeface="Franklin Gothic Book"/>
              </a:rPr>
              <a:t>Northern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oceans,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9712" y="1572260"/>
            <a:ext cx="3412490" cy="1116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12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More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vessel</a:t>
            </a:r>
            <a:r>
              <a:rPr dirty="0" sz="16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5">
                <a:solidFill>
                  <a:srgbClr val="E3E8ED"/>
                </a:solidFill>
                <a:latin typeface="Franklin Gothic Book"/>
                <a:cs typeface="Franklin Gothic Book"/>
              </a:rPr>
              <a:t>traffic</a:t>
            </a:r>
            <a:r>
              <a:rPr dirty="0" sz="1600" spc="-3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in</a:t>
            </a:r>
            <a:r>
              <a:rPr dirty="0" sz="16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6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Bering</a:t>
            </a:r>
            <a:r>
              <a:rPr dirty="0" sz="16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Sea</a:t>
            </a:r>
            <a:endParaRPr sz="1600">
              <a:latin typeface="Franklin Gothic Book"/>
              <a:cs typeface="Franklin Gothic Book"/>
            </a:endParaRPr>
          </a:p>
          <a:p>
            <a:pPr marL="298450" indent="-285750">
              <a:lnSpc>
                <a:spcPct val="100000"/>
              </a:lnSpc>
              <a:spcBef>
                <a:spcPts val="290"/>
              </a:spcBef>
              <a:buSzPct val="112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Reduced</a:t>
            </a:r>
            <a:r>
              <a:rPr dirty="0" sz="16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5">
                <a:solidFill>
                  <a:srgbClr val="E3E8ED"/>
                </a:solidFill>
                <a:latin typeface="Franklin Gothic Book"/>
                <a:cs typeface="Franklin Gothic Book"/>
              </a:rPr>
              <a:t>offshore</a:t>
            </a:r>
            <a:r>
              <a:rPr dirty="0" sz="16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ice</a:t>
            </a:r>
            <a:r>
              <a:rPr dirty="0" sz="16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protection</a:t>
            </a:r>
            <a:endParaRPr sz="1600">
              <a:latin typeface="Franklin Gothic Book"/>
              <a:cs typeface="Franklin Gothic Book"/>
            </a:endParaRPr>
          </a:p>
          <a:p>
            <a:pPr marL="298450" indent="-285750">
              <a:lnSpc>
                <a:spcPct val="100000"/>
              </a:lnSpc>
              <a:spcBef>
                <a:spcPts val="290"/>
              </a:spcBef>
              <a:buSzPct val="112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Increased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frequency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16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fall</a:t>
            </a:r>
            <a:r>
              <a:rPr dirty="0" sz="1600" spc="-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storms</a:t>
            </a:r>
            <a:endParaRPr sz="1600">
              <a:latin typeface="Franklin Gothic Book"/>
              <a:cs typeface="Franklin Gothic Book"/>
            </a:endParaRPr>
          </a:p>
          <a:p>
            <a:pPr marL="298450" indent="-285750">
              <a:lnSpc>
                <a:spcPct val="100000"/>
              </a:lnSpc>
              <a:spcBef>
                <a:spcPts val="285"/>
              </a:spcBef>
              <a:buSzPct val="1125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Increased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current</a:t>
            </a:r>
            <a:r>
              <a:rPr dirty="0" sz="1600" spc="-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flow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direction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411" y="2846577"/>
            <a:ext cx="6506209" cy="269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00AFEF"/>
                </a:solidFill>
                <a:latin typeface="Franklin Gothic Book"/>
                <a:cs typeface="Franklin Gothic Book"/>
              </a:rPr>
              <a:t>Changing</a:t>
            </a:r>
            <a:r>
              <a:rPr dirty="0" sz="1600" spc="-30" b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10" b="1">
                <a:solidFill>
                  <a:srgbClr val="00AFEF"/>
                </a:solidFill>
                <a:latin typeface="Franklin Gothic Book"/>
                <a:cs typeface="Franklin Gothic Book"/>
              </a:rPr>
              <a:t>river</a:t>
            </a:r>
            <a:r>
              <a:rPr dirty="0" sz="1600" spc="-20" b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conditions</a:t>
            </a:r>
            <a:r>
              <a:rPr dirty="0" sz="16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are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causing,</a:t>
            </a:r>
            <a:endParaRPr sz="1600">
              <a:latin typeface="Franklin Gothic Book"/>
              <a:cs typeface="Franklin Gothic Book"/>
            </a:endParaRPr>
          </a:p>
          <a:p>
            <a:pPr marL="412750" indent="-285750">
              <a:lnSpc>
                <a:spcPct val="100000"/>
              </a:lnSpc>
              <a:spcBef>
                <a:spcPts val="1490"/>
              </a:spcBef>
              <a:buSzPct val="112500"/>
              <a:buFont typeface="Arial"/>
              <a:buChar char="•"/>
              <a:tabLst>
                <a:tab pos="412115" algn="l"/>
                <a:tab pos="412750" algn="l"/>
              </a:tabLst>
            </a:pP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Early</a:t>
            </a:r>
            <a:r>
              <a:rPr dirty="0" sz="1600" spc="-5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breakup</a:t>
            </a:r>
            <a:endParaRPr sz="1600">
              <a:latin typeface="Franklin Gothic Book"/>
              <a:cs typeface="Franklin Gothic Book"/>
            </a:endParaRPr>
          </a:p>
          <a:p>
            <a:pPr marL="412750" indent="-285750">
              <a:lnSpc>
                <a:spcPct val="100000"/>
              </a:lnSpc>
              <a:spcBef>
                <a:spcPts val="285"/>
              </a:spcBef>
              <a:buSzPct val="112500"/>
              <a:buFont typeface="Arial"/>
              <a:buChar char="•"/>
              <a:tabLst>
                <a:tab pos="412115" algn="l"/>
                <a:tab pos="412750" algn="l"/>
              </a:tabLst>
            </a:pP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More</a:t>
            </a:r>
            <a:r>
              <a:rPr dirty="0" sz="1600" spc="-5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turbidity</a:t>
            </a:r>
            <a:endParaRPr sz="1600">
              <a:latin typeface="Franklin Gothic Book"/>
              <a:cs typeface="Franklin Gothic Book"/>
            </a:endParaRPr>
          </a:p>
          <a:p>
            <a:pPr marL="412750" indent="-285750">
              <a:lnSpc>
                <a:spcPct val="100000"/>
              </a:lnSpc>
              <a:spcBef>
                <a:spcPts val="290"/>
              </a:spcBef>
              <a:buSzPct val="112500"/>
              <a:buFont typeface="Arial"/>
              <a:buChar char="•"/>
              <a:tabLst>
                <a:tab pos="412115" algn="l"/>
                <a:tab pos="412750" algn="l"/>
              </a:tabLst>
            </a:pP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Increased</a:t>
            </a:r>
            <a:r>
              <a:rPr dirty="0" sz="1600" spc="-5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erosion</a:t>
            </a:r>
            <a:endParaRPr sz="16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Need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localized solution</a:t>
            </a:r>
            <a:r>
              <a:rPr dirty="0" sz="1600" spc="-15">
                <a:solidFill>
                  <a:srgbClr val="E3E8ED"/>
                </a:solidFill>
                <a:latin typeface="Franklin Gothic Book"/>
                <a:cs typeface="Franklin Gothic Book"/>
              </a:rPr>
              <a:t> for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broad</a:t>
            </a:r>
            <a:r>
              <a:rPr dirty="0" sz="16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 b="1">
                <a:solidFill>
                  <a:srgbClr val="00AFEF"/>
                </a:solidFill>
                <a:latin typeface="Franklin Gothic Book"/>
                <a:cs typeface="Franklin Gothic Book"/>
              </a:rPr>
              <a:t>situational </a:t>
            </a:r>
            <a:r>
              <a:rPr dirty="0" sz="1600" spc="-10" b="1">
                <a:solidFill>
                  <a:srgbClr val="00AFEF"/>
                </a:solidFill>
                <a:latin typeface="Franklin Gothic Book"/>
                <a:cs typeface="Franklin Gothic Book"/>
              </a:rPr>
              <a:t>awareness</a:t>
            </a:r>
            <a:r>
              <a:rPr dirty="0" sz="1600" spc="-20" b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during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emergencies</a:t>
            </a:r>
            <a:endParaRPr sz="1600">
              <a:latin typeface="Franklin Gothic Book"/>
              <a:cs typeface="Franklin Gothic Book"/>
            </a:endParaRPr>
          </a:p>
          <a:p>
            <a:pPr marL="412750" indent="-285750">
              <a:lnSpc>
                <a:spcPct val="100000"/>
              </a:lnSpc>
              <a:spcBef>
                <a:spcPts val="1490"/>
              </a:spcBef>
              <a:buSzPct val="112500"/>
              <a:buFont typeface="Arial"/>
              <a:buChar char="•"/>
              <a:tabLst>
                <a:tab pos="412115" algn="l"/>
                <a:tab pos="412750" algn="l"/>
              </a:tabLst>
            </a:pP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Search</a:t>
            </a:r>
            <a:r>
              <a:rPr dirty="0" sz="16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rescue</a:t>
            </a:r>
            <a:r>
              <a:rPr dirty="0" sz="16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activities</a:t>
            </a:r>
            <a:endParaRPr sz="1600">
              <a:latin typeface="Franklin Gothic Book"/>
              <a:cs typeface="Franklin Gothic Book"/>
            </a:endParaRPr>
          </a:p>
          <a:p>
            <a:pPr marL="412750" indent="-285750">
              <a:lnSpc>
                <a:spcPct val="100000"/>
              </a:lnSpc>
              <a:spcBef>
                <a:spcPts val="290"/>
              </a:spcBef>
              <a:buSzPct val="112500"/>
              <a:buFont typeface="Arial"/>
              <a:buChar char="•"/>
              <a:tabLst>
                <a:tab pos="412115" algn="l"/>
                <a:tab pos="412750" algn="l"/>
              </a:tabLst>
            </a:pP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Oil</a:t>
            </a:r>
            <a:r>
              <a:rPr dirty="0" sz="16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spill</a:t>
            </a:r>
            <a:r>
              <a:rPr dirty="0" sz="1600" spc="-4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detection</a:t>
            </a:r>
            <a:r>
              <a:rPr dirty="0" sz="16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6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monitoring</a:t>
            </a:r>
            <a:endParaRPr sz="1600">
              <a:latin typeface="Franklin Gothic Book"/>
              <a:cs typeface="Franklin Gothic Book"/>
            </a:endParaRPr>
          </a:p>
          <a:p>
            <a:pPr marL="412750" indent="-285750">
              <a:lnSpc>
                <a:spcPct val="100000"/>
              </a:lnSpc>
              <a:spcBef>
                <a:spcPts val="290"/>
              </a:spcBef>
              <a:buSzPct val="112500"/>
              <a:buFont typeface="Arial"/>
              <a:buChar char="•"/>
              <a:tabLst>
                <a:tab pos="412115" algn="l"/>
                <a:tab pos="412750" algn="l"/>
              </a:tabLst>
            </a:pPr>
            <a:r>
              <a:rPr dirty="0" sz="1600">
                <a:solidFill>
                  <a:srgbClr val="E3E8ED"/>
                </a:solidFill>
                <a:latin typeface="Franklin Gothic Book"/>
                <a:cs typeface="Franklin Gothic Book"/>
              </a:rPr>
              <a:t>Flood</a:t>
            </a:r>
            <a:r>
              <a:rPr dirty="0" sz="1600" spc="-3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Franklin Gothic Book"/>
                <a:cs typeface="Franklin Gothic Book"/>
              </a:rPr>
              <a:t>delineation</a:t>
            </a:r>
            <a:endParaRPr sz="1600">
              <a:latin typeface="Franklin Gothic Book"/>
              <a:cs typeface="Franklin Gothic Boo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152893" y="3374135"/>
            <a:ext cx="4384040" cy="3026410"/>
            <a:chOff x="7152893" y="3374135"/>
            <a:chExt cx="4384040" cy="302641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71943" y="3393185"/>
              <a:ext cx="4345686" cy="298780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62418" y="3383660"/>
              <a:ext cx="4364990" cy="3007360"/>
            </a:xfrm>
            <a:custGeom>
              <a:avLst/>
              <a:gdLst/>
              <a:ahLst/>
              <a:cxnLst/>
              <a:rect l="l" t="t" r="r" b="b"/>
              <a:pathLst>
                <a:path w="4364990" h="3007360">
                  <a:moveTo>
                    <a:pt x="0" y="3006852"/>
                  </a:moveTo>
                  <a:lnTo>
                    <a:pt x="4364736" y="3006852"/>
                  </a:lnTo>
                  <a:lnTo>
                    <a:pt x="4364736" y="0"/>
                  </a:lnTo>
                  <a:lnTo>
                    <a:pt x="0" y="0"/>
                  </a:lnTo>
                  <a:lnTo>
                    <a:pt x="0" y="300685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621018" y="6558026"/>
            <a:ext cx="53244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E3E8ED"/>
                </a:solidFill>
                <a:latin typeface="Calibri"/>
                <a:cs typeface="Calibri"/>
              </a:rPr>
              <a:t>Coastal</a:t>
            </a:r>
            <a:r>
              <a:rPr dirty="0" sz="12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E3E8ED"/>
                </a:solidFill>
                <a:latin typeface="Calibri"/>
                <a:cs typeface="Calibri"/>
              </a:rPr>
              <a:t>segment</a:t>
            </a:r>
            <a:r>
              <a:rPr dirty="0" sz="1200" spc="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E3E8ED"/>
                </a:solidFill>
                <a:latin typeface="Calibri"/>
                <a:cs typeface="Calibri"/>
              </a:rPr>
              <a:t>of</a:t>
            </a:r>
            <a:r>
              <a:rPr dirty="0" sz="12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E3E8ED"/>
                </a:solidFill>
                <a:latin typeface="Calibri"/>
                <a:cs typeface="Calibri"/>
              </a:rPr>
              <a:t>gabion structure</a:t>
            </a:r>
            <a:r>
              <a:rPr dirty="0" sz="12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E3E8ED"/>
                </a:solidFill>
                <a:latin typeface="Calibri"/>
                <a:cs typeface="Calibri"/>
              </a:rPr>
              <a:t>in</a:t>
            </a:r>
            <a:r>
              <a:rPr dirty="0" sz="1200" spc="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E3E8ED"/>
                </a:solidFill>
                <a:latin typeface="Calibri"/>
                <a:cs typeface="Calibri"/>
              </a:rPr>
              <a:t>Unalakleet. Photo</a:t>
            </a:r>
            <a:r>
              <a:rPr dirty="0" sz="1200" spc="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E3E8ED"/>
                </a:solidFill>
                <a:latin typeface="Calibri"/>
                <a:cs typeface="Calibri"/>
              </a:rPr>
              <a:t>courtesy</a:t>
            </a:r>
            <a:r>
              <a:rPr dirty="0" sz="12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E3E8ED"/>
                </a:solidFill>
                <a:latin typeface="Calibri"/>
                <a:cs typeface="Calibri"/>
              </a:rPr>
              <a:t>of</a:t>
            </a:r>
            <a:r>
              <a:rPr dirty="0" sz="12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E3E8ED"/>
                </a:solidFill>
                <a:latin typeface="Calibri"/>
                <a:cs typeface="Calibri"/>
              </a:rPr>
              <a:t>John </a:t>
            </a:r>
            <a:r>
              <a:rPr dirty="0" sz="1200" spc="-80">
                <a:solidFill>
                  <a:srgbClr val="E3E8ED"/>
                </a:solidFill>
                <a:latin typeface="Calibri"/>
                <a:cs typeface="Calibri"/>
              </a:rPr>
              <a:t>P.</a:t>
            </a:r>
            <a:r>
              <a:rPr dirty="0" sz="1200" spc="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E3E8ED"/>
                </a:solidFill>
                <a:latin typeface="Calibri"/>
                <a:cs typeface="Calibri"/>
              </a:rPr>
              <a:t>Henry,</a:t>
            </a:r>
            <a:r>
              <a:rPr dirty="0" sz="1200" spc="-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E3E8ED"/>
                </a:solidFill>
                <a:latin typeface="Calibri"/>
                <a:cs typeface="Calibri"/>
              </a:rPr>
              <a:t>Jr.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912" y="499178"/>
            <a:ext cx="11349355" cy="1606550"/>
          </a:xfrm>
          <a:prstGeom prst="rect"/>
        </p:spPr>
        <p:txBody>
          <a:bodyPr wrap="square" lIns="0" tIns="151765" rIns="0" bIns="0" rtlCol="0" vert="horz">
            <a:spAutoFit/>
          </a:bodyPr>
          <a:lstStyle/>
          <a:p>
            <a:pPr marL="200025">
              <a:lnSpc>
                <a:spcPct val="100000"/>
              </a:lnSpc>
              <a:spcBef>
                <a:spcPts val="1195"/>
              </a:spcBef>
            </a:pPr>
            <a:r>
              <a:rPr dirty="0" spc="-5"/>
              <a:t>Project</a:t>
            </a:r>
            <a:r>
              <a:rPr dirty="0" spc="-30"/>
              <a:t> </a:t>
            </a:r>
            <a:r>
              <a:rPr dirty="0" spc="-5"/>
              <a:t>Rationale </a:t>
            </a:r>
            <a:r>
              <a:rPr dirty="0" spc="-10"/>
              <a:t>and</a:t>
            </a:r>
            <a:r>
              <a:rPr dirty="0" spc="-25"/>
              <a:t> </a:t>
            </a:r>
            <a:r>
              <a:rPr dirty="0" spc="-5"/>
              <a:t>Description</a:t>
            </a:r>
          </a:p>
          <a:p>
            <a:pPr marL="1927860" marR="5080" indent="-1915160">
              <a:lnSpc>
                <a:spcPct val="100000"/>
              </a:lnSpc>
              <a:spcBef>
                <a:spcPts val="790"/>
              </a:spcBef>
            </a:pPr>
            <a:r>
              <a:rPr dirty="0" sz="2600" spc="-20" b="0" i="0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z="2600" spc="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10" b="0" i="0">
                <a:solidFill>
                  <a:srgbClr val="00AFEF"/>
                </a:solidFill>
                <a:latin typeface="Franklin Gothic Book"/>
                <a:cs typeface="Franklin Gothic Book"/>
              </a:rPr>
              <a:t>potentially</a:t>
            </a:r>
            <a:r>
              <a:rPr dirty="0" sz="2600" spc="1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20" b="0" i="0">
                <a:solidFill>
                  <a:srgbClr val="00AFEF"/>
                </a:solidFill>
                <a:latin typeface="Franklin Gothic Book"/>
                <a:cs typeface="Franklin Gothic Book"/>
              </a:rPr>
              <a:t>provide</a:t>
            </a:r>
            <a:r>
              <a:rPr dirty="0" sz="2600" spc="1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a</a:t>
            </a:r>
            <a:r>
              <a:rPr dirty="0" sz="2600" spc="1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localized,</a:t>
            </a:r>
            <a:r>
              <a:rPr dirty="0" sz="260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10" b="0" i="0">
                <a:solidFill>
                  <a:srgbClr val="00AFEF"/>
                </a:solidFill>
                <a:latin typeface="Franklin Gothic Book"/>
                <a:cs typeface="Franklin Gothic Book"/>
              </a:rPr>
              <a:t>inexpensive,</a:t>
            </a:r>
            <a:r>
              <a:rPr dirty="0" sz="2600" spc="1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15" b="0" i="0">
                <a:solidFill>
                  <a:srgbClr val="00AFEF"/>
                </a:solidFill>
                <a:latin typeface="Franklin Gothic Book"/>
                <a:cs typeface="Franklin Gothic Book"/>
              </a:rPr>
              <a:t>remote</a:t>
            </a:r>
            <a:r>
              <a:rPr dirty="0" sz="2600" spc="1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sensing</a:t>
            </a:r>
            <a:r>
              <a:rPr dirty="0" sz="2600" spc="1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solution,</a:t>
            </a:r>
            <a:r>
              <a:rPr dirty="0" sz="2600" spc="2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ideal</a:t>
            </a:r>
            <a:r>
              <a:rPr dirty="0" sz="260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25" b="0" i="0">
                <a:solidFill>
                  <a:srgbClr val="00AFEF"/>
                </a:solidFill>
                <a:latin typeface="Franklin Gothic Book"/>
                <a:cs typeface="Franklin Gothic Book"/>
              </a:rPr>
              <a:t>for </a:t>
            </a:r>
            <a:r>
              <a:rPr dirty="0" sz="2600" spc="-63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10" b="0" i="0">
                <a:solidFill>
                  <a:srgbClr val="00AFEF"/>
                </a:solidFill>
                <a:latin typeface="Franklin Gothic Book"/>
                <a:cs typeface="Franklin Gothic Book"/>
              </a:rPr>
              <a:t>hazardous</a:t>
            </a:r>
            <a:r>
              <a:rPr dirty="0" sz="2600" b="0" i="0">
                <a:solidFill>
                  <a:srgbClr val="00AFEF"/>
                </a:solidFill>
                <a:latin typeface="Franklin Gothic Book"/>
                <a:cs typeface="Franklin Gothic Book"/>
              </a:rPr>
              <a:t> and </a:t>
            </a:r>
            <a:r>
              <a:rPr dirty="0" sz="2600" spc="-15" b="0" i="0">
                <a:solidFill>
                  <a:srgbClr val="00AFEF"/>
                </a:solidFill>
                <a:latin typeface="Franklin Gothic Book"/>
                <a:cs typeface="Franklin Gothic Book"/>
              </a:rPr>
              <a:t>hard</a:t>
            </a:r>
            <a:r>
              <a:rPr dirty="0" sz="260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25" b="0" i="0">
                <a:solidFill>
                  <a:srgbClr val="00AFEF"/>
                </a:solidFill>
                <a:latin typeface="Franklin Gothic Book"/>
                <a:cs typeface="Franklin Gothic Book"/>
              </a:rPr>
              <a:t>to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b="0" i="0">
                <a:solidFill>
                  <a:srgbClr val="00AFEF"/>
                </a:solidFill>
                <a:latin typeface="Franklin Gothic Book"/>
                <a:cs typeface="Franklin Gothic Book"/>
              </a:rPr>
              <a:t>access</a:t>
            </a:r>
            <a:r>
              <a:rPr dirty="0" sz="2600" spc="-1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b="0" i="0">
                <a:solidFill>
                  <a:srgbClr val="00AFEF"/>
                </a:solidFill>
                <a:latin typeface="Franklin Gothic Book"/>
                <a:cs typeface="Franklin Gothic Book"/>
              </a:rPr>
              <a:t>tasks</a:t>
            </a:r>
            <a:r>
              <a:rPr dirty="0" sz="2600" spc="-2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in</a:t>
            </a:r>
            <a:r>
              <a:rPr dirty="0" sz="2600" spc="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600" spc="-15" b="0" i="0">
                <a:solidFill>
                  <a:srgbClr val="00AFEF"/>
                </a:solidFill>
                <a:latin typeface="Franklin Gothic Book"/>
                <a:cs typeface="Franklin Gothic Book"/>
              </a:rPr>
              <a:t>remote</a:t>
            </a:r>
            <a:r>
              <a:rPr dirty="0" sz="26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 Alaska.</a:t>
            </a:r>
            <a:endParaRPr sz="26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2513" y="2498090"/>
            <a:ext cx="11602085" cy="2952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This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project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is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designed</a:t>
            </a:r>
            <a:r>
              <a:rPr dirty="0" sz="24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20">
                <a:solidFill>
                  <a:srgbClr val="E3E8ED"/>
                </a:solidFill>
                <a:latin typeface="Franklin Gothic Book"/>
                <a:cs typeface="Franklin Gothic Book"/>
              </a:rPr>
              <a:t>to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develop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pilot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teams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in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the Bering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Strait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region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in 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support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of </a:t>
            </a:r>
            <a:r>
              <a:rPr dirty="0" sz="2400" spc="-5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decision-making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about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infrastructure</a:t>
            </a:r>
            <a:r>
              <a:rPr dirty="0" sz="24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status</a:t>
            </a:r>
            <a:r>
              <a:rPr dirty="0" sz="24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emergency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response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activities.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This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work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includes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remote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training and certification of 7 members of the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Unalakleet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community 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20">
                <a:solidFill>
                  <a:srgbClr val="E3E8ED"/>
                </a:solidFill>
                <a:latin typeface="Franklin Gothic Book"/>
                <a:cs typeface="Franklin Gothic Book"/>
              </a:rPr>
              <a:t>to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be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pilots,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coproduction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of bulk fuel infrastructure assessment and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emergency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response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 protocols,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inclusive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remote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data delivery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investigations,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feasibility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expanding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this training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program regionally,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broad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dissemination of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knowledge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 gained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20">
                <a:solidFill>
                  <a:srgbClr val="E3E8ED"/>
                </a:solidFill>
                <a:latin typeface="Franklin Gothic Book"/>
                <a:cs typeface="Franklin Gothic Book"/>
              </a:rPr>
              <a:t>to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other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remote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 Arctic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communities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interested</a:t>
            </a:r>
            <a:r>
              <a:rPr dirty="0" sz="24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in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applying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technology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20">
                <a:solidFill>
                  <a:srgbClr val="E3E8ED"/>
                </a:solidFill>
                <a:latin typeface="Franklin Gothic Book"/>
                <a:cs typeface="Franklin Gothic Book"/>
              </a:rPr>
              <a:t>to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local </a:t>
            </a:r>
            <a:r>
              <a:rPr dirty="0" sz="2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decision-making.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091" y="392938"/>
            <a:ext cx="9214485" cy="1562100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 </a:t>
            </a:r>
            <a:r>
              <a:rPr dirty="0" spc="-10"/>
              <a:t>Unmanned </a:t>
            </a:r>
            <a:r>
              <a:rPr dirty="0" spc="10"/>
              <a:t>Aircraft </a:t>
            </a:r>
            <a:r>
              <a:rPr dirty="0" spc="-25"/>
              <a:t>System </a:t>
            </a:r>
            <a:r>
              <a:rPr dirty="0" spc="-20"/>
              <a:t>(UAS) </a:t>
            </a:r>
            <a:r>
              <a:rPr dirty="0" spc="-15"/>
              <a:t> </a:t>
            </a:r>
            <a:r>
              <a:rPr dirty="0" spc="-5"/>
              <a:t>Inspection</a:t>
            </a:r>
            <a:r>
              <a:rPr dirty="0" spc="-15"/>
              <a:t> </a:t>
            </a:r>
            <a:r>
              <a:rPr dirty="0" spc="-10"/>
              <a:t>and</a:t>
            </a:r>
            <a:r>
              <a:rPr dirty="0" spc="-20"/>
              <a:t> </a:t>
            </a:r>
            <a:r>
              <a:rPr dirty="0" spc="-10"/>
              <a:t>Response</a:t>
            </a:r>
            <a:r>
              <a:rPr dirty="0" spc="-15"/>
              <a:t> </a:t>
            </a:r>
            <a:r>
              <a:rPr dirty="0" spc="-65"/>
              <a:t>Team</a:t>
            </a:r>
            <a:r>
              <a:rPr dirty="0" spc="-25"/>
              <a:t> </a:t>
            </a:r>
            <a:r>
              <a:rPr dirty="0" spc="-15"/>
              <a:t>Development</a:t>
            </a:r>
            <a:r>
              <a:rPr dirty="0" spc="-30"/>
              <a:t> </a:t>
            </a:r>
            <a:r>
              <a:rPr dirty="0" spc="-10"/>
              <a:t>in </a:t>
            </a:r>
            <a:r>
              <a:rPr dirty="0" spc="-885"/>
              <a:t> </a:t>
            </a:r>
            <a:r>
              <a:rPr dirty="0"/>
              <a:t>the</a:t>
            </a:r>
            <a:r>
              <a:rPr dirty="0" spc="-20"/>
              <a:t> </a:t>
            </a:r>
            <a:r>
              <a:rPr dirty="0"/>
              <a:t>Bering</a:t>
            </a:r>
            <a:r>
              <a:rPr dirty="0" spc="-25"/>
              <a:t> </a:t>
            </a:r>
            <a:r>
              <a:rPr dirty="0" spc="-5"/>
              <a:t>Strait</a:t>
            </a:r>
            <a:r>
              <a:rPr dirty="0" spc="-25"/>
              <a:t> </a:t>
            </a:r>
            <a:r>
              <a:rPr dirty="0" spc="-10"/>
              <a:t>Region: </a:t>
            </a:r>
            <a:r>
              <a:rPr dirty="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Methodology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146553"/>
            <a:ext cx="5208905" cy="2464435"/>
          </a:xfrm>
          <a:prstGeom prst="rect">
            <a:avLst/>
          </a:prstGeom>
        </p:spPr>
        <p:txBody>
          <a:bodyPr wrap="square" lIns="0" tIns="241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dirty="0" sz="3000" spc="-5" i="1">
                <a:solidFill>
                  <a:srgbClr val="E3E8ED"/>
                </a:solidFill>
                <a:latin typeface="Franklin Gothic Book"/>
                <a:cs typeface="Franklin Gothic Book"/>
              </a:rPr>
              <a:t>Scenario-based</a:t>
            </a:r>
            <a:r>
              <a:rPr dirty="0" sz="3000" spc="-35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000" spc="-5" i="1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3000" spc="-10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000" i="1">
                <a:solidFill>
                  <a:srgbClr val="E3E8ED"/>
                </a:solidFill>
                <a:latin typeface="Franklin Gothic Book"/>
                <a:cs typeface="Franklin Gothic Book"/>
              </a:rPr>
              <a:t>design</a:t>
            </a:r>
            <a:endParaRPr sz="3000">
              <a:latin typeface="Franklin Gothic Book"/>
              <a:cs typeface="Franklin Gothic Book"/>
            </a:endParaRPr>
          </a:p>
          <a:p>
            <a:pPr marL="469900" indent="-419100">
              <a:lnSpc>
                <a:spcPct val="100000"/>
              </a:lnSpc>
              <a:spcBef>
                <a:spcPts val="1800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dirty="0" sz="3000" spc="-5">
                <a:solidFill>
                  <a:srgbClr val="E3E8ED"/>
                </a:solidFill>
                <a:latin typeface="Franklin Gothic Book"/>
                <a:cs typeface="Franklin Gothic Book"/>
              </a:rPr>
              <a:t>Community</a:t>
            </a:r>
            <a:r>
              <a:rPr dirty="0" sz="3000" spc="-4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000" spc="-5">
                <a:solidFill>
                  <a:srgbClr val="E3E8ED"/>
                </a:solidFill>
                <a:latin typeface="Franklin Gothic Book"/>
                <a:cs typeface="Franklin Gothic Book"/>
              </a:rPr>
              <a:t>needs</a:t>
            </a:r>
            <a:endParaRPr sz="3000">
              <a:latin typeface="Franklin Gothic Book"/>
              <a:cs typeface="Franklin Gothic Book"/>
            </a:endParaRPr>
          </a:p>
          <a:p>
            <a:pPr marL="469900" indent="-419100">
              <a:lnSpc>
                <a:spcPct val="100000"/>
              </a:lnSpc>
              <a:spcBef>
                <a:spcPts val="600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dirty="0" sz="3000">
                <a:solidFill>
                  <a:srgbClr val="E3E8ED"/>
                </a:solidFill>
                <a:latin typeface="Franklin Gothic Book"/>
                <a:cs typeface="Franklin Gothic Book"/>
              </a:rPr>
              <a:t>USCG</a:t>
            </a:r>
            <a:r>
              <a:rPr dirty="0" sz="3000" spc="-4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3000">
                <a:solidFill>
                  <a:srgbClr val="E3E8ED"/>
                </a:solidFill>
                <a:latin typeface="Franklin Gothic Book"/>
                <a:cs typeface="Franklin Gothic Book"/>
              </a:rPr>
              <a:t>mission</a:t>
            </a:r>
            <a:endParaRPr sz="3000">
              <a:latin typeface="Franklin Gothic Book"/>
              <a:cs typeface="Franklin Gothic Book"/>
            </a:endParaRPr>
          </a:p>
          <a:p>
            <a:pPr marL="469900" indent="-419100">
              <a:lnSpc>
                <a:spcPct val="100000"/>
              </a:lnSpc>
              <a:spcBef>
                <a:spcPts val="600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dirty="0" sz="3000" spc="-20">
                <a:solidFill>
                  <a:srgbClr val="E3E8ED"/>
                </a:solidFill>
                <a:latin typeface="Franklin Gothic Book"/>
                <a:cs typeface="Franklin Gothic Book"/>
              </a:rPr>
              <a:t>UAS </a:t>
            </a:r>
            <a:r>
              <a:rPr dirty="0" sz="3000" spc="-5">
                <a:solidFill>
                  <a:srgbClr val="E3E8ED"/>
                </a:solidFill>
                <a:latin typeface="Franklin Gothic Book"/>
                <a:cs typeface="Franklin Gothic Book"/>
              </a:rPr>
              <a:t>applications</a:t>
            </a:r>
            <a:endParaRPr sz="3000">
              <a:latin typeface="Franklin Gothic Book"/>
              <a:cs typeface="Franklin Gothic Boo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93992" y="1994152"/>
            <a:ext cx="5260848" cy="474649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1439" y="6047443"/>
            <a:ext cx="3747770" cy="144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20"/>
              </a:lnSpc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-3175" y="0"/>
            <a:ext cx="12198350" cy="6856730"/>
            <a:chOff x="-3175" y="0"/>
            <a:chExt cx="12198350" cy="6856730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0"/>
              <a:ext cx="12181332" cy="6856475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288282" y="461263"/>
            <a:ext cx="44170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sng" sz="3200" spc="5" b="0" i="0">
                <a:solidFill>
                  <a:srgbClr val="212A37"/>
                </a:solidFill>
                <a:uFill>
                  <a:solidFill>
                    <a:srgbClr val="212A37"/>
                  </a:solidFill>
                </a:uFill>
                <a:latin typeface="Franklin Gothic Book"/>
                <a:cs typeface="Franklin Gothic Book"/>
              </a:rPr>
              <a:t>Primary</a:t>
            </a:r>
            <a:r>
              <a:rPr dirty="0" u="sng" sz="3200" spc="-35" b="0" i="0">
                <a:solidFill>
                  <a:srgbClr val="212A37"/>
                </a:solidFill>
                <a:uFill>
                  <a:solidFill>
                    <a:srgbClr val="212A37"/>
                  </a:solidFill>
                </a:uFill>
                <a:latin typeface="Franklin Gothic Book"/>
                <a:cs typeface="Franklin Gothic Book"/>
              </a:rPr>
              <a:t> </a:t>
            </a:r>
            <a:r>
              <a:rPr dirty="0" u="sng" sz="3200" spc="-15" b="0" i="0">
                <a:solidFill>
                  <a:srgbClr val="212A37"/>
                </a:solidFill>
                <a:uFill>
                  <a:solidFill>
                    <a:srgbClr val="212A37"/>
                  </a:solidFill>
                </a:uFill>
                <a:latin typeface="Franklin Gothic Book"/>
                <a:cs typeface="Franklin Gothic Book"/>
              </a:rPr>
              <a:t>Project</a:t>
            </a:r>
            <a:r>
              <a:rPr dirty="0" u="sng" sz="3200" spc="-10" b="0" i="0">
                <a:solidFill>
                  <a:srgbClr val="212A37"/>
                </a:solidFill>
                <a:uFill>
                  <a:solidFill>
                    <a:srgbClr val="212A37"/>
                  </a:solidFill>
                </a:uFill>
                <a:latin typeface="Franklin Gothic Book"/>
                <a:cs typeface="Franklin Gothic Book"/>
              </a:rPr>
              <a:t> </a:t>
            </a:r>
            <a:r>
              <a:rPr dirty="0" u="sng" sz="3200" spc="-5" b="0" i="0">
                <a:solidFill>
                  <a:srgbClr val="212A37"/>
                </a:solidFill>
                <a:uFill>
                  <a:solidFill>
                    <a:srgbClr val="212A37"/>
                  </a:solidFill>
                </a:uFill>
                <a:latin typeface="Franklin Gothic Book"/>
                <a:cs typeface="Franklin Gothic Book"/>
              </a:rPr>
              <a:t>Scenarios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9335" y="987095"/>
            <a:ext cx="7259320" cy="3226435"/>
          </a:xfrm>
          <a:prstGeom prst="rect">
            <a:avLst/>
          </a:prstGeom>
        </p:spPr>
        <p:txBody>
          <a:bodyPr wrap="square" lIns="0" tIns="226060" rIns="0" bIns="0" rtlCol="0" vert="horz">
            <a:spAutoFit/>
          </a:bodyPr>
          <a:lstStyle/>
          <a:p>
            <a:pPr marL="418465" indent="-406400">
              <a:lnSpc>
                <a:spcPct val="100000"/>
              </a:lnSpc>
              <a:spcBef>
                <a:spcPts val="1780"/>
              </a:spcBef>
              <a:buAutoNum type="arabicPeriod"/>
              <a:tabLst>
                <a:tab pos="419100" algn="l"/>
              </a:tabLst>
            </a:pP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Search</a:t>
            </a:r>
            <a:r>
              <a:rPr dirty="0" sz="2800" spc="-1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and</a:t>
            </a:r>
            <a:r>
              <a:rPr dirty="0" sz="2800" spc="-1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Rescue</a:t>
            </a:r>
            <a:r>
              <a:rPr dirty="0" sz="2800" spc="-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Support</a:t>
            </a:r>
            <a:r>
              <a:rPr dirty="0" sz="2800" spc="-1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with</a:t>
            </a:r>
            <a:r>
              <a:rPr dirty="0" sz="2800" spc="-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UAS</a:t>
            </a:r>
            <a:endParaRPr sz="2800">
              <a:latin typeface="Arial"/>
              <a:cs typeface="Arial"/>
            </a:endParaRPr>
          </a:p>
          <a:p>
            <a:pPr marL="418465" indent="-406400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419100" algn="l"/>
              </a:tabLst>
            </a:pP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Flood</a:t>
            </a:r>
            <a:r>
              <a:rPr dirty="0" sz="2800" spc="-1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Monitoring</a:t>
            </a:r>
            <a:r>
              <a:rPr dirty="0" sz="2800" spc="-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with</a:t>
            </a:r>
            <a:r>
              <a:rPr dirty="0" sz="2800" spc="-2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UAS</a:t>
            </a:r>
            <a:endParaRPr sz="2800">
              <a:latin typeface="Arial"/>
              <a:cs typeface="Arial"/>
            </a:endParaRPr>
          </a:p>
          <a:p>
            <a:pPr marL="418465" indent="-406400">
              <a:lnSpc>
                <a:spcPct val="100000"/>
              </a:lnSpc>
              <a:spcBef>
                <a:spcPts val="1680"/>
              </a:spcBef>
              <a:buAutoNum type="arabicPeriod"/>
              <a:tabLst>
                <a:tab pos="419100" algn="l"/>
              </a:tabLst>
            </a:pP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Oil</a:t>
            </a:r>
            <a:r>
              <a:rPr dirty="0" sz="2800" spc="-1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Spill</a:t>
            </a:r>
            <a:r>
              <a:rPr dirty="0" sz="2800" spc="-1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Detection</a:t>
            </a:r>
            <a:r>
              <a:rPr dirty="0" sz="2800" spc="-1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and</a:t>
            </a:r>
            <a:r>
              <a:rPr dirty="0" sz="2800" spc="-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Monitoring</a:t>
            </a:r>
            <a:r>
              <a:rPr dirty="0" sz="2800" spc="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with</a:t>
            </a:r>
            <a:r>
              <a:rPr dirty="0" sz="2800" spc="-1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UAS</a:t>
            </a:r>
            <a:endParaRPr sz="2800">
              <a:latin typeface="Arial"/>
              <a:cs typeface="Arial"/>
            </a:endParaRPr>
          </a:p>
          <a:p>
            <a:pPr marL="418465" marR="961390" indent="-406400">
              <a:lnSpc>
                <a:spcPct val="150000"/>
              </a:lnSpc>
              <a:buAutoNum type="arabicPeriod"/>
              <a:tabLst>
                <a:tab pos="419100" algn="l"/>
              </a:tabLst>
            </a:pP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Bulk Fuel Storage </a:t>
            </a:r>
            <a:r>
              <a:rPr dirty="0" sz="2800" spc="-80">
                <a:solidFill>
                  <a:srgbClr val="212A37"/>
                </a:solidFill>
                <a:latin typeface="Arial"/>
                <a:cs typeface="Arial"/>
              </a:rPr>
              <a:t>Tank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Infrastructure </a:t>
            </a:r>
            <a:r>
              <a:rPr dirty="0" sz="2800" spc="-77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Inspection</a:t>
            </a:r>
            <a:r>
              <a:rPr dirty="0" sz="2800" spc="-10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with</a:t>
            </a:r>
            <a:r>
              <a:rPr dirty="0" sz="2800" spc="-5">
                <a:solidFill>
                  <a:srgbClr val="212A37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212A37"/>
                </a:solidFill>
                <a:latin typeface="Arial"/>
                <a:cs typeface="Arial"/>
              </a:rPr>
              <a:t>UAS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918" y="659130"/>
            <a:ext cx="3510279" cy="2475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5" b="1" i="1">
                <a:solidFill>
                  <a:srgbClr val="212A37"/>
                </a:solidFill>
                <a:latin typeface="Franklin Gothic Book"/>
                <a:cs typeface="Franklin Gothic Book"/>
              </a:rPr>
              <a:t>Methodology</a:t>
            </a:r>
            <a:endParaRPr sz="34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2605"/>
              </a:spcBef>
            </a:pPr>
            <a:r>
              <a:rPr dirty="0" sz="3000" i="1">
                <a:solidFill>
                  <a:srgbClr val="212A37"/>
                </a:solidFill>
                <a:latin typeface="Franklin Gothic Book"/>
                <a:cs typeface="Franklin Gothic Book"/>
              </a:rPr>
              <a:t>Emergency</a:t>
            </a:r>
            <a:r>
              <a:rPr dirty="0" sz="3000" spc="-55" i="1">
                <a:solidFill>
                  <a:srgbClr val="212A37"/>
                </a:solidFill>
                <a:latin typeface="Franklin Gothic Book"/>
                <a:cs typeface="Franklin Gothic Book"/>
              </a:rPr>
              <a:t> </a:t>
            </a:r>
            <a:r>
              <a:rPr dirty="0" sz="3000" spc="-15" i="1">
                <a:solidFill>
                  <a:srgbClr val="212A37"/>
                </a:solidFill>
                <a:latin typeface="Franklin Gothic Book"/>
                <a:cs typeface="Franklin Gothic Book"/>
              </a:rPr>
              <a:t>Response</a:t>
            </a:r>
            <a:endParaRPr sz="3000">
              <a:latin typeface="Franklin Gothic Book"/>
              <a:cs typeface="Franklin Gothic Book"/>
            </a:endParaRPr>
          </a:p>
          <a:p>
            <a:pPr marL="12700" marR="1285240">
              <a:lnSpc>
                <a:spcPct val="100000"/>
              </a:lnSpc>
              <a:spcBef>
                <a:spcPts val="1800"/>
              </a:spcBef>
            </a:pPr>
            <a:r>
              <a:rPr dirty="0" sz="3000" spc="-5" i="1">
                <a:solidFill>
                  <a:srgbClr val="212A37"/>
                </a:solidFill>
                <a:latin typeface="Franklin Gothic Book"/>
                <a:cs typeface="Franklin Gothic Book"/>
              </a:rPr>
              <a:t>Infra</a:t>
            </a:r>
            <a:r>
              <a:rPr dirty="0" sz="3000" spc="-40" i="1">
                <a:solidFill>
                  <a:srgbClr val="212A37"/>
                </a:solidFill>
                <a:latin typeface="Franklin Gothic Book"/>
                <a:cs typeface="Franklin Gothic Book"/>
              </a:rPr>
              <a:t>s</a:t>
            </a:r>
            <a:r>
              <a:rPr dirty="0" sz="3000" i="1">
                <a:solidFill>
                  <a:srgbClr val="212A37"/>
                </a:solidFill>
                <a:latin typeface="Franklin Gothic Book"/>
                <a:cs typeface="Franklin Gothic Book"/>
              </a:rPr>
              <a:t>tructu</a:t>
            </a:r>
            <a:r>
              <a:rPr dirty="0" sz="3000" spc="-15" i="1">
                <a:solidFill>
                  <a:srgbClr val="212A37"/>
                </a:solidFill>
                <a:latin typeface="Franklin Gothic Book"/>
                <a:cs typeface="Franklin Gothic Book"/>
              </a:rPr>
              <a:t>r</a:t>
            </a:r>
            <a:r>
              <a:rPr dirty="0" sz="3000" i="1">
                <a:solidFill>
                  <a:srgbClr val="212A37"/>
                </a:solidFill>
                <a:latin typeface="Franklin Gothic Book"/>
                <a:cs typeface="Franklin Gothic Book"/>
              </a:rPr>
              <a:t>e </a:t>
            </a:r>
            <a:r>
              <a:rPr dirty="0" sz="3000" i="1">
                <a:solidFill>
                  <a:srgbClr val="212A37"/>
                </a:solidFill>
                <a:latin typeface="Franklin Gothic Book"/>
                <a:cs typeface="Franklin Gothic Book"/>
              </a:rPr>
              <a:t> </a:t>
            </a:r>
            <a:r>
              <a:rPr dirty="0" sz="3000" spc="-5" i="1">
                <a:solidFill>
                  <a:srgbClr val="212A37"/>
                </a:solidFill>
                <a:latin typeface="Franklin Gothic Book"/>
                <a:cs typeface="Franklin Gothic Book"/>
              </a:rPr>
              <a:t>Inspection</a:t>
            </a:r>
            <a:endParaRPr sz="3000">
              <a:latin typeface="Franklin Gothic Book"/>
              <a:cs typeface="Franklin Gothic Boo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5539" y="85344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212A37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212A37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212A37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212A37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212A37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212A37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212A37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212A37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212A37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212A37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212A37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212A37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212A37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62" y="348615"/>
            <a:ext cx="12175490" cy="13970"/>
          </a:xfrm>
          <a:custGeom>
            <a:avLst/>
            <a:gdLst/>
            <a:ahLst/>
            <a:cxnLst/>
            <a:rect l="l" t="t" r="r" b="b"/>
            <a:pathLst>
              <a:path w="12175490" h="13970">
                <a:moveTo>
                  <a:pt x="0" y="0"/>
                </a:moveTo>
                <a:lnTo>
                  <a:pt x="12175490" y="13461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843" y="548386"/>
            <a:ext cx="2712085" cy="5441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5" i="1">
                <a:solidFill>
                  <a:srgbClr val="00AFEF"/>
                </a:solidFill>
                <a:latin typeface="Arial"/>
                <a:cs typeface="Arial"/>
              </a:rPr>
              <a:t>Methodology</a:t>
            </a:r>
            <a:endParaRPr sz="3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32908" y="1282191"/>
            <a:ext cx="6965950" cy="4327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AFEF"/>
                </a:solidFill>
                <a:latin typeface="Calibri"/>
                <a:cs typeface="Calibri"/>
              </a:rPr>
              <a:t>Sequenced</a:t>
            </a:r>
            <a:r>
              <a:rPr dirty="0" sz="2400" spc="-15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00AFEF"/>
                </a:solidFill>
                <a:latin typeface="Calibri"/>
                <a:cs typeface="Calibri"/>
              </a:rPr>
              <a:t>methodology</a:t>
            </a:r>
            <a:r>
              <a:rPr dirty="0" sz="2400" spc="-35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E3E8ED"/>
                </a:solidFill>
                <a:latin typeface="Calibri"/>
                <a:cs typeface="Calibri"/>
              </a:rPr>
              <a:t>is</a:t>
            </a:r>
            <a:r>
              <a:rPr dirty="0" sz="2400" spc="-15" b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E3E8ED"/>
                </a:solidFill>
                <a:latin typeface="Calibri"/>
                <a:cs typeface="Calibri"/>
              </a:rPr>
              <a:t>oriented</a:t>
            </a:r>
            <a:r>
              <a:rPr dirty="0" sz="2400" spc="-15" b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20" b="1">
                <a:solidFill>
                  <a:srgbClr val="E3E8ED"/>
                </a:solidFill>
                <a:latin typeface="Calibri"/>
                <a:cs typeface="Calibri"/>
              </a:rPr>
              <a:t>to,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Calibri"/>
              <a:cs typeface="Calibri"/>
            </a:endParaRPr>
          </a:p>
          <a:p>
            <a:pPr marL="469900" indent="-381000">
              <a:lnSpc>
                <a:spcPct val="100000"/>
              </a:lnSpc>
              <a:buAutoNum type="arabicParenR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Provide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3E8ED"/>
                </a:solidFill>
                <a:latin typeface="Calibri"/>
                <a:cs typeface="Calibri"/>
              </a:rPr>
              <a:t>UAS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pilot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training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rural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residents,</a:t>
            </a:r>
            <a:endParaRPr sz="2400">
              <a:latin typeface="Calibri"/>
              <a:cs typeface="Calibri"/>
            </a:endParaRPr>
          </a:p>
          <a:p>
            <a:pPr marL="469900" marR="5080" indent="-381000">
              <a:lnSpc>
                <a:spcPts val="4320"/>
              </a:lnSpc>
              <a:spcBef>
                <a:spcPts val="385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Establish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co-production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infrastructure</a:t>
            </a:r>
            <a:r>
              <a:rPr dirty="0" sz="2400" spc="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assessment </a:t>
            </a:r>
            <a:r>
              <a:rPr dirty="0" sz="2400" spc="-52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operational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3E8ED"/>
                </a:solidFill>
                <a:latin typeface="Calibri"/>
                <a:cs typeface="Calibri"/>
              </a:rPr>
              <a:t>UAS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protocols,</a:t>
            </a:r>
            <a:endParaRPr sz="2400">
              <a:latin typeface="Calibri"/>
              <a:cs typeface="Calibri"/>
            </a:endParaRPr>
          </a:p>
          <a:p>
            <a:pPr marL="469900" marR="332740" indent="-381000">
              <a:lnSpc>
                <a:spcPts val="4320"/>
              </a:lnSpc>
              <a:spcBef>
                <a:spcPts val="5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Establish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co-production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emergency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assessment </a:t>
            </a:r>
            <a:r>
              <a:rPr dirty="0" sz="2400" spc="-52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E3E8ED"/>
                </a:solidFill>
                <a:latin typeface="Calibri"/>
                <a:cs typeface="Calibri"/>
              </a:rPr>
              <a:t>UAS</a:t>
            </a:r>
            <a:r>
              <a:rPr dirty="0" sz="2400" spc="-15">
                <a:solidFill>
                  <a:srgbClr val="E3E8ED"/>
                </a:solidFill>
                <a:latin typeface="Calibri"/>
                <a:cs typeface="Calibri"/>
              </a:rPr>
              <a:t> protocols,</a:t>
            </a:r>
            <a:endParaRPr sz="2400">
              <a:latin typeface="Calibri"/>
              <a:cs typeface="Calibri"/>
            </a:endParaRPr>
          </a:p>
          <a:p>
            <a:pPr marL="469900" indent="-381000">
              <a:lnSpc>
                <a:spcPct val="100000"/>
              </a:lnSpc>
              <a:spcBef>
                <a:spcPts val="1055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Conduct</a:t>
            </a:r>
            <a:r>
              <a:rPr dirty="0" sz="2400" spc="-4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information</a:t>
            </a:r>
            <a:r>
              <a:rPr dirty="0" sz="2400" spc="-4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dissemination,</a:t>
            </a:r>
            <a:endParaRPr sz="2400">
              <a:latin typeface="Calibri"/>
              <a:cs typeface="Calibri"/>
            </a:endParaRPr>
          </a:p>
          <a:p>
            <a:pPr marL="469900" indent="-381000">
              <a:lnSpc>
                <a:spcPct val="100000"/>
              </a:lnSpc>
              <a:spcBef>
                <a:spcPts val="1440"/>
              </a:spcBef>
              <a:buAutoNum type="arabicParenR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Provide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Calibri"/>
                <a:cs typeface="Calibri"/>
              </a:rPr>
              <a:t>regional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expansion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feasibility</a:t>
            </a:r>
            <a:r>
              <a:rPr dirty="0" sz="24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Calibri"/>
                <a:cs typeface="Calibri"/>
              </a:rPr>
              <a:t>analysis.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5539" y="85344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761" y="1391411"/>
            <a:ext cx="5105400" cy="4900930"/>
            <a:chOff x="-761" y="1391411"/>
            <a:chExt cx="5105400" cy="4900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7" y="1410461"/>
              <a:ext cx="5067300" cy="486232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763" y="1400936"/>
              <a:ext cx="5086350" cy="4881880"/>
            </a:xfrm>
            <a:custGeom>
              <a:avLst/>
              <a:gdLst/>
              <a:ahLst/>
              <a:cxnLst/>
              <a:rect l="l" t="t" r="r" b="b"/>
              <a:pathLst>
                <a:path w="5086350" h="4881880">
                  <a:moveTo>
                    <a:pt x="0" y="4881372"/>
                  </a:moveTo>
                  <a:lnTo>
                    <a:pt x="5086350" y="4881372"/>
                  </a:lnTo>
                  <a:lnTo>
                    <a:pt x="5086350" y="0"/>
                  </a:lnTo>
                  <a:lnTo>
                    <a:pt x="0" y="0"/>
                  </a:lnTo>
                  <a:lnTo>
                    <a:pt x="0" y="4881372"/>
                  </a:lnTo>
                  <a:close/>
                </a:path>
              </a:pathLst>
            </a:custGeom>
            <a:ln w="19050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197" y="378967"/>
            <a:ext cx="11082655" cy="1562100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algn="just"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 </a:t>
            </a:r>
            <a:r>
              <a:rPr dirty="0" spc="-10"/>
              <a:t>Unmanned </a:t>
            </a:r>
            <a:r>
              <a:rPr dirty="0" spc="10"/>
              <a:t>Aircraft </a:t>
            </a:r>
            <a:r>
              <a:rPr dirty="0" spc="-25"/>
              <a:t>System </a:t>
            </a:r>
            <a:r>
              <a:rPr dirty="0" spc="-20"/>
              <a:t>(UAS)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890"/>
              <a:t> </a:t>
            </a:r>
            <a:r>
              <a:rPr dirty="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Schedule</a:t>
            </a:r>
            <a:r>
              <a:rPr dirty="0" spc="5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b="0" i="0">
                <a:solidFill>
                  <a:srgbClr val="00AFEF"/>
                </a:solidFill>
                <a:latin typeface="Franklin Gothic Book"/>
                <a:cs typeface="Franklin Gothic Book"/>
              </a:rPr>
              <a:t>and </a:t>
            </a:r>
            <a:r>
              <a:rPr dirty="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8405" y="2184145"/>
            <a:ext cx="4020185" cy="3033395"/>
          </a:xfrm>
          <a:prstGeom prst="rect">
            <a:avLst/>
          </a:prstGeom>
        </p:spPr>
        <p:txBody>
          <a:bodyPr wrap="square" lIns="0" tIns="71120" rIns="0" bIns="0" rtlCol="0" vert="horz">
            <a:spAutoFit/>
          </a:bodyPr>
          <a:lstStyle/>
          <a:p>
            <a:pPr marL="241300" marR="601345" indent="-228600">
              <a:lnSpc>
                <a:spcPts val="1920"/>
              </a:lnSpc>
              <a:spcBef>
                <a:spcPts val="5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35">
                <a:solidFill>
                  <a:srgbClr val="E3E8ED"/>
                </a:solidFill>
                <a:latin typeface="Franklin Gothic Book"/>
                <a:cs typeface="Franklin Gothic Book"/>
              </a:rPr>
              <a:t>Task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 1: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Pilot </a:t>
            </a:r>
            <a:r>
              <a:rPr dirty="0" sz="2000" spc="-20">
                <a:solidFill>
                  <a:srgbClr val="E3E8ED"/>
                </a:solidFill>
                <a:latin typeface="Franklin Gothic Book"/>
                <a:cs typeface="Franklin Gothic Book"/>
              </a:rPr>
              <a:t>Training</a:t>
            </a:r>
            <a:r>
              <a:rPr dirty="0" sz="2000" spc="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2000" spc="-484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Certification</a:t>
            </a:r>
            <a:endParaRPr sz="2000">
              <a:latin typeface="Franklin Gothic Book"/>
              <a:cs typeface="Franklin Gothic Book"/>
            </a:endParaRPr>
          </a:p>
          <a:p>
            <a:pPr marL="241300" marR="1134745" indent="-228600">
              <a:lnSpc>
                <a:spcPct val="80000"/>
              </a:lnSpc>
              <a:spcBef>
                <a:spcPts val="1019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35">
                <a:solidFill>
                  <a:srgbClr val="E3E8ED"/>
                </a:solidFill>
                <a:latin typeface="Franklin Gothic Book"/>
                <a:cs typeface="Franklin Gothic Book"/>
              </a:rPr>
              <a:t>Task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 2:</a:t>
            </a:r>
            <a:r>
              <a:rPr dirty="0" sz="2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Coproduction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Infrastructure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Inspection </a:t>
            </a:r>
            <a:r>
              <a:rPr dirty="0" sz="2000" spc="-484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Operational</a:t>
            </a:r>
            <a:r>
              <a:rPr dirty="0" sz="20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Franklin Gothic Book"/>
                <a:cs typeface="Franklin Gothic Book"/>
              </a:rPr>
              <a:t>Protocols</a:t>
            </a:r>
            <a:endParaRPr sz="2000">
              <a:latin typeface="Franklin Gothic Book"/>
              <a:cs typeface="Franklin Gothic Book"/>
            </a:endParaRPr>
          </a:p>
          <a:p>
            <a:pPr marL="241300" indent="-228600">
              <a:lnSpc>
                <a:spcPts val="2160"/>
              </a:lnSpc>
              <a:spcBef>
                <a:spcPts val="5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35">
                <a:solidFill>
                  <a:srgbClr val="E3E8ED"/>
                </a:solidFill>
                <a:latin typeface="Franklin Gothic Book"/>
                <a:cs typeface="Franklin Gothic Book"/>
              </a:rPr>
              <a:t>Task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3: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 Coproduction</a:t>
            </a:r>
            <a:r>
              <a:rPr dirty="0" sz="2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 Emergency</a:t>
            </a:r>
            <a:endParaRPr sz="2000">
              <a:latin typeface="Franklin Gothic Book"/>
              <a:cs typeface="Franklin Gothic Book"/>
            </a:endParaRPr>
          </a:p>
          <a:p>
            <a:pPr marL="241300">
              <a:lnSpc>
                <a:spcPts val="2160"/>
              </a:lnSpc>
            </a:pP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Response</a:t>
            </a:r>
            <a:r>
              <a:rPr dirty="0" sz="2000" spc="-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Assessment </a:t>
            </a:r>
            <a:r>
              <a:rPr dirty="0" sz="2000" spc="-15">
                <a:solidFill>
                  <a:srgbClr val="E3E8ED"/>
                </a:solidFill>
                <a:latin typeface="Franklin Gothic Book"/>
                <a:cs typeface="Franklin Gothic Book"/>
              </a:rPr>
              <a:t>Protocols</a:t>
            </a:r>
            <a:endParaRPr sz="2000">
              <a:latin typeface="Franklin Gothic Book"/>
              <a:cs typeface="Franklin Gothic Book"/>
            </a:endParaRPr>
          </a:p>
          <a:p>
            <a:pPr marL="241300" marR="851535" indent="-228600">
              <a:lnSpc>
                <a:spcPct val="80000"/>
              </a:lnSpc>
              <a:spcBef>
                <a:spcPts val="994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35">
                <a:solidFill>
                  <a:srgbClr val="E3E8ED"/>
                </a:solidFill>
                <a:latin typeface="Franklin Gothic Book"/>
                <a:cs typeface="Franklin Gothic Book"/>
              </a:rPr>
              <a:t>Task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4:</a:t>
            </a:r>
            <a:r>
              <a:rPr dirty="0" sz="2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Regional</a:t>
            </a:r>
            <a:r>
              <a:rPr dirty="0" sz="20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Expansion </a:t>
            </a:r>
            <a:r>
              <a:rPr dirty="0" sz="2000" spc="-484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Feasibility</a:t>
            </a:r>
            <a:r>
              <a:rPr dirty="0" sz="20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Assessment</a:t>
            </a:r>
            <a:endParaRPr sz="20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35">
                <a:solidFill>
                  <a:srgbClr val="E3E8ED"/>
                </a:solidFill>
                <a:latin typeface="Franklin Gothic Book"/>
                <a:cs typeface="Franklin Gothic Book"/>
              </a:rPr>
              <a:t>Task</a:t>
            </a:r>
            <a:r>
              <a:rPr dirty="0" sz="2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5:</a:t>
            </a:r>
            <a:r>
              <a:rPr dirty="0" sz="2000" spc="-10">
                <a:solidFill>
                  <a:srgbClr val="E3E8ED"/>
                </a:solidFill>
                <a:latin typeface="Franklin Gothic Book"/>
                <a:cs typeface="Franklin Gothic Book"/>
              </a:rPr>
              <a:t> Information</a:t>
            </a:r>
            <a:r>
              <a:rPr dirty="0" sz="20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Franklin Gothic Book"/>
                <a:cs typeface="Franklin Gothic Book"/>
              </a:rPr>
              <a:t>Dissemination</a:t>
            </a:r>
            <a:endParaRPr sz="2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54521" y="3792473"/>
            <a:ext cx="4272915" cy="189865"/>
          </a:xfrm>
          <a:custGeom>
            <a:avLst/>
            <a:gdLst/>
            <a:ahLst/>
            <a:cxnLst/>
            <a:rect l="l" t="t" r="r" b="b"/>
            <a:pathLst>
              <a:path w="4272915" h="189864">
                <a:moveTo>
                  <a:pt x="4210057" y="63118"/>
                </a:moveTo>
                <a:lnTo>
                  <a:pt x="4114419" y="63118"/>
                </a:lnTo>
                <a:lnTo>
                  <a:pt x="4114673" y="126364"/>
                </a:lnTo>
                <a:lnTo>
                  <a:pt x="4083049" y="126490"/>
                </a:lnTo>
                <a:lnTo>
                  <a:pt x="4083304" y="189737"/>
                </a:lnTo>
                <a:lnTo>
                  <a:pt x="4272660" y="94106"/>
                </a:lnTo>
                <a:lnTo>
                  <a:pt x="4210057" y="63118"/>
                </a:lnTo>
                <a:close/>
              </a:path>
              <a:path w="4272915" h="189864">
                <a:moveTo>
                  <a:pt x="4082795" y="63244"/>
                </a:moveTo>
                <a:lnTo>
                  <a:pt x="0" y="79501"/>
                </a:lnTo>
                <a:lnTo>
                  <a:pt x="253" y="142748"/>
                </a:lnTo>
                <a:lnTo>
                  <a:pt x="4083049" y="126490"/>
                </a:lnTo>
                <a:lnTo>
                  <a:pt x="4082795" y="63244"/>
                </a:lnTo>
                <a:close/>
              </a:path>
              <a:path w="4272915" h="189864">
                <a:moveTo>
                  <a:pt x="4114419" y="63118"/>
                </a:moveTo>
                <a:lnTo>
                  <a:pt x="4082795" y="63244"/>
                </a:lnTo>
                <a:lnTo>
                  <a:pt x="4083049" y="126490"/>
                </a:lnTo>
                <a:lnTo>
                  <a:pt x="4114673" y="126364"/>
                </a:lnTo>
                <a:lnTo>
                  <a:pt x="4114419" y="63118"/>
                </a:lnTo>
                <a:close/>
              </a:path>
              <a:path w="4272915" h="189864">
                <a:moveTo>
                  <a:pt x="4082542" y="0"/>
                </a:moveTo>
                <a:lnTo>
                  <a:pt x="4082795" y="63244"/>
                </a:lnTo>
                <a:lnTo>
                  <a:pt x="4210057" y="63118"/>
                </a:lnTo>
                <a:lnTo>
                  <a:pt x="4082542" y="0"/>
                </a:lnTo>
                <a:close/>
              </a:path>
            </a:pathLst>
          </a:custGeom>
          <a:solidFill>
            <a:srgbClr val="FF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773798" y="4431410"/>
            <a:ext cx="4067175" cy="189865"/>
          </a:xfrm>
          <a:custGeom>
            <a:avLst/>
            <a:gdLst/>
            <a:ahLst/>
            <a:cxnLst/>
            <a:rect l="l" t="t" r="r" b="b"/>
            <a:pathLst>
              <a:path w="4067175" h="189864">
                <a:moveTo>
                  <a:pt x="3876929" y="126476"/>
                </a:moveTo>
                <a:lnTo>
                  <a:pt x="3876929" y="189737"/>
                </a:lnTo>
                <a:lnTo>
                  <a:pt x="4003590" y="126491"/>
                </a:lnTo>
                <a:lnTo>
                  <a:pt x="3876929" y="126476"/>
                </a:lnTo>
                <a:close/>
              </a:path>
              <a:path w="4067175" h="189864">
                <a:moveTo>
                  <a:pt x="3876929" y="63230"/>
                </a:moveTo>
                <a:lnTo>
                  <a:pt x="3876929" y="126476"/>
                </a:lnTo>
                <a:lnTo>
                  <a:pt x="3908552" y="126491"/>
                </a:lnTo>
                <a:lnTo>
                  <a:pt x="3908552" y="63245"/>
                </a:lnTo>
                <a:lnTo>
                  <a:pt x="3876929" y="63230"/>
                </a:lnTo>
                <a:close/>
              </a:path>
              <a:path w="4067175" h="189864">
                <a:moveTo>
                  <a:pt x="3876929" y="0"/>
                </a:moveTo>
                <a:lnTo>
                  <a:pt x="3876929" y="63230"/>
                </a:lnTo>
                <a:lnTo>
                  <a:pt x="3908552" y="63245"/>
                </a:lnTo>
                <a:lnTo>
                  <a:pt x="3908552" y="126491"/>
                </a:lnTo>
                <a:lnTo>
                  <a:pt x="4003590" y="126491"/>
                </a:lnTo>
                <a:lnTo>
                  <a:pt x="4066667" y="94995"/>
                </a:lnTo>
                <a:lnTo>
                  <a:pt x="3876929" y="0"/>
                </a:lnTo>
                <a:close/>
              </a:path>
              <a:path w="4067175" h="189864">
                <a:moveTo>
                  <a:pt x="0" y="61340"/>
                </a:moveTo>
                <a:lnTo>
                  <a:pt x="0" y="124587"/>
                </a:lnTo>
                <a:lnTo>
                  <a:pt x="3876929" y="126476"/>
                </a:lnTo>
                <a:lnTo>
                  <a:pt x="3876929" y="63230"/>
                </a:lnTo>
                <a:lnTo>
                  <a:pt x="0" y="61340"/>
                </a:lnTo>
                <a:close/>
              </a:path>
            </a:pathLst>
          </a:custGeom>
          <a:solidFill>
            <a:srgbClr val="FF66C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4901565" y="2114169"/>
            <a:ext cx="6974205" cy="3224530"/>
            <a:chOff x="4901565" y="2114169"/>
            <a:chExt cx="6974205" cy="3224530"/>
          </a:xfrm>
        </p:grpSpPr>
        <p:sp>
          <p:nvSpPr>
            <p:cNvPr id="8" name="object 8"/>
            <p:cNvSpPr/>
            <p:nvPr/>
          </p:nvSpPr>
          <p:spPr>
            <a:xfrm>
              <a:off x="4901565" y="2264664"/>
              <a:ext cx="3414395" cy="189865"/>
            </a:xfrm>
            <a:custGeom>
              <a:avLst/>
              <a:gdLst/>
              <a:ahLst/>
              <a:cxnLst/>
              <a:rect l="l" t="t" r="r" b="b"/>
              <a:pathLst>
                <a:path w="3414395" h="189864">
                  <a:moveTo>
                    <a:pt x="3224657" y="0"/>
                  </a:moveTo>
                  <a:lnTo>
                    <a:pt x="3224657" y="189737"/>
                  </a:lnTo>
                  <a:lnTo>
                    <a:pt x="3351149" y="126491"/>
                  </a:lnTo>
                  <a:lnTo>
                    <a:pt x="3256280" y="126491"/>
                  </a:lnTo>
                  <a:lnTo>
                    <a:pt x="3256280" y="63246"/>
                  </a:lnTo>
                  <a:lnTo>
                    <a:pt x="3351148" y="63246"/>
                  </a:lnTo>
                  <a:lnTo>
                    <a:pt x="3224657" y="0"/>
                  </a:lnTo>
                  <a:close/>
                </a:path>
                <a:path w="3414395" h="189864">
                  <a:moveTo>
                    <a:pt x="3224657" y="63246"/>
                  </a:moveTo>
                  <a:lnTo>
                    <a:pt x="0" y="63246"/>
                  </a:lnTo>
                  <a:lnTo>
                    <a:pt x="0" y="126491"/>
                  </a:lnTo>
                  <a:lnTo>
                    <a:pt x="3224657" y="126491"/>
                  </a:lnTo>
                  <a:lnTo>
                    <a:pt x="3224657" y="63246"/>
                  </a:lnTo>
                  <a:close/>
                </a:path>
                <a:path w="3414395" h="189864">
                  <a:moveTo>
                    <a:pt x="3351148" y="63246"/>
                  </a:moveTo>
                  <a:lnTo>
                    <a:pt x="3256280" y="63246"/>
                  </a:lnTo>
                  <a:lnTo>
                    <a:pt x="3256280" y="126491"/>
                  </a:lnTo>
                  <a:lnTo>
                    <a:pt x="3351149" y="126491"/>
                  </a:lnTo>
                  <a:lnTo>
                    <a:pt x="3414394" y="94869"/>
                  </a:lnTo>
                  <a:lnTo>
                    <a:pt x="3351148" y="63246"/>
                  </a:lnTo>
                  <a:close/>
                </a:path>
              </a:pathLst>
            </a:custGeom>
            <a:solidFill>
              <a:srgbClr val="00C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13502" y="3021076"/>
              <a:ext cx="3887470" cy="189865"/>
            </a:xfrm>
            <a:custGeom>
              <a:avLst/>
              <a:gdLst/>
              <a:ahLst/>
              <a:cxnLst/>
              <a:rect l="l" t="t" r="r" b="b"/>
              <a:pathLst>
                <a:path w="3887470" h="189864">
                  <a:moveTo>
                    <a:pt x="3697604" y="0"/>
                  </a:moveTo>
                  <a:lnTo>
                    <a:pt x="3697393" y="63250"/>
                  </a:lnTo>
                  <a:lnTo>
                    <a:pt x="3729101" y="63373"/>
                  </a:lnTo>
                  <a:lnTo>
                    <a:pt x="3728847" y="126619"/>
                  </a:lnTo>
                  <a:lnTo>
                    <a:pt x="3697181" y="126619"/>
                  </a:lnTo>
                  <a:lnTo>
                    <a:pt x="3696970" y="189737"/>
                  </a:lnTo>
                  <a:lnTo>
                    <a:pt x="3824485" y="126619"/>
                  </a:lnTo>
                  <a:lnTo>
                    <a:pt x="3728847" y="126619"/>
                  </a:lnTo>
                  <a:lnTo>
                    <a:pt x="3824731" y="126497"/>
                  </a:lnTo>
                  <a:lnTo>
                    <a:pt x="3887089" y="95631"/>
                  </a:lnTo>
                  <a:lnTo>
                    <a:pt x="3697604" y="0"/>
                  </a:lnTo>
                  <a:close/>
                </a:path>
                <a:path w="3887470" h="189864">
                  <a:moveTo>
                    <a:pt x="3697393" y="63250"/>
                  </a:moveTo>
                  <a:lnTo>
                    <a:pt x="3697181" y="126497"/>
                  </a:lnTo>
                  <a:lnTo>
                    <a:pt x="3728847" y="126619"/>
                  </a:lnTo>
                  <a:lnTo>
                    <a:pt x="3729101" y="63373"/>
                  </a:lnTo>
                  <a:lnTo>
                    <a:pt x="3697393" y="63250"/>
                  </a:lnTo>
                  <a:close/>
                </a:path>
                <a:path w="3887470" h="189864">
                  <a:moveTo>
                    <a:pt x="253" y="49022"/>
                  </a:moveTo>
                  <a:lnTo>
                    <a:pt x="0" y="112268"/>
                  </a:lnTo>
                  <a:lnTo>
                    <a:pt x="3697181" y="126497"/>
                  </a:lnTo>
                  <a:lnTo>
                    <a:pt x="3697393" y="63250"/>
                  </a:lnTo>
                  <a:lnTo>
                    <a:pt x="253" y="49022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993386" y="5058155"/>
              <a:ext cx="6882765" cy="194310"/>
            </a:xfrm>
            <a:custGeom>
              <a:avLst/>
              <a:gdLst/>
              <a:ahLst/>
              <a:cxnLst/>
              <a:rect l="l" t="t" r="r" b="b"/>
              <a:pathLst>
                <a:path w="6882765" h="194310">
                  <a:moveTo>
                    <a:pt x="6693661" y="4064"/>
                  </a:moveTo>
                  <a:lnTo>
                    <a:pt x="6693027" y="67246"/>
                  </a:lnTo>
                  <a:lnTo>
                    <a:pt x="6724649" y="67564"/>
                  </a:lnTo>
                  <a:lnTo>
                    <a:pt x="6724014" y="130810"/>
                  </a:lnTo>
                  <a:lnTo>
                    <a:pt x="6692389" y="130810"/>
                  </a:lnTo>
                  <a:lnTo>
                    <a:pt x="6691757" y="193802"/>
                  </a:lnTo>
                  <a:lnTo>
                    <a:pt x="6820925" y="130810"/>
                  </a:lnTo>
                  <a:lnTo>
                    <a:pt x="6724014" y="130810"/>
                  </a:lnTo>
                  <a:lnTo>
                    <a:pt x="6692392" y="130492"/>
                  </a:lnTo>
                  <a:lnTo>
                    <a:pt x="6821576" y="130492"/>
                  </a:lnTo>
                  <a:lnTo>
                    <a:pt x="6882383" y="100838"/>
                  </a:lnTo>
                  <a:lnTo>
                    <a:pt x="6693661" y="4064"/>
                  </a:lnTo>
                  <a:close/>
                </a:path>
                <a:path w="6882765" h="194310">
                  <a:moveTo>
                    <a:pt x="6693027" y="67246"/>
                  </a:moveTo>
                  <a:lnTo>
                    <a:pt x="6692392" y="130492"/>
                  </a:lnTo>
                  <a:lnTo>
                    <a:pt x="6724014" y="130810"/>
                  </a:lnTo>
                  <a:lnTo>
                    <a:pt x="6724649" y="67564"/>
                  </a:lnTo>
                  <a:lnTo>
                    <a:pt x="6693027" y="67246"/>
                  </a:lnTo>
                  <a:close/>
                </a:path>
                <a:path w="6882765" h="194310">
                  <a:moveTo>
                    <a:pt x="634" y="0"/>
                  </a:moveTo>
                  <a:lnTo>
                    <a:pt x="0" y="63246"/>
                  </a:lnTo>
                  <a:lnTo>
                    <a:pt x="6692392" y="130492"/>
                  </a:lnTo>
                  <a:lnTo>
                    <a:pt x="6693027" y="67246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996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374767" y="2114169"/>
              <a:ext cx="5983605" cy="3224530"/>
            </a:xfrm>
            <a:custGeom>
              <a:avLst/>
              <a:gdLst/>
              <a:ahLst/>
              <a:cxnLst/>
              <a:rect l="l" t="t" r="r" b="b"/>
              <a:pathLst>
                <a:path w="5983605" h="3224529">
                  <a:moveTo>
                    <a:pt x="5983224" y="0"/>
                  </a:moveTo>
                  <a:lnTo>
                    <a:pt x="5983224" y="3224403"/>
                  </a:lnTo>
                </a:path>
                <a:path w="5983605" h="3224529">
                  <a:moveTo>
                    <a:pt x="0" y="0"/>
                  </a:moveTo>
                  <a:lnTo>
                    <a:pt x="0" y="3224403"/>
                  </a:lnTo>
                </a:path>
              </a:pathLst>
            </a:custGeom>
            <a:ln w="63246">
              <a:solidFill>
                <a:srgbClr val="2C82A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759452" y="5554217"/>
            <a:ext cx="96964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E3E8ED"/>
                </a:solidFill>
                <a:latin typeface="Calibri"/>
                <a:cs typeface="Calibri"/>
              </a:rPr>
              <a:t>June</a:t>
            </a:r>
            <a:r>
              <a:rPr dirty="0" sz="1800" spc="-7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E3E8ED"/>
                </a:solidFill>
                <a:latin typeface="Calibri"/>
                <a:cs typeface="Calibri"/>
              </a:rPr>
              <a:t>2021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869676" y="5554217"/>
            <a:ext cx="9785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E3E8ED"/>
                </a:solidFill>
                <a:latin typeface="Calibri"/>
                <a:cs typeface="Calibri"/>
              </a:rPr>
              <a:t>April</a:t>
            </a:r>
            <a:r>
              <a:rPr dirty="0" sz="1800" spc="-7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E3E8ED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236473"/>
            <a:ext cx="567944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0"/>
              <a:t>Primary</a:t>
            </a:r>
            <a:r>
              <a:rPr dirty="0" spc="-30"/>
              <a:t> </a:t>
            </a:r>
            <a:r>
              <a:rPr dirty="0" spc="-50"/>
              <a:t>Tasks</a:t>
            </a:r>
            <a:r>
              <a:rPr dirty="0" spc="-10"/>
              <a:t> and</a:t>
            </a:r>
            <a:r>
              <a:rPr dirty="0" spc="-15"/>
              <a:t> </a:t>
            </a:r>
            <a:r>
              <a:rPr dirty="0" spc="-10"/>
              <a:t>Objectives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8483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5834" y="764540"/>
            <a:ext cx="5650230" cy="4662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33425">
              <a:lnSpc>
                <a:spcPct val="100000"/>
              </a:lnSpc>
              <a:spcBef>
                <a:spcPts val="100"/>
              </a:spcBef>
            </a:pPr>
            <a:r>
              <a:rPr dirty="0" sz="1800" spc="-10" b="1" i="1">
                <a:solidFill>
                  <a:srgbClr val="E3E8ED"/>
                </a:solidFill>
                <a:latin typeface="Franklin Gothic Book"/>
                <a:cs typeface="Franklin Gothic Book"/>
              </a:rPr>
              <a:t>November</a:t>
            </a:r>
            <a:r>
              <a:rPr dirty="0" sz="1800" spc="-25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1, 2020</a:t>
            </a:r>
            <a:r>
              <a:rPr dirty="0" sz="1800" spc="20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-</a:t>
            </a:r>
            <a:r>
              <a:rPr dirty="0" sz="1800" spc="5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April</a:t>
            </a:r>
            <a:r>
              <a:rPr dirty="0" sz="1800" spc="-25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30,</a:t>
            </a:r>
            <a:r>
              <a:rPr dirty="0" sz="1800" b="1" i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8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2022</a:t>
            </a:r>
            <a:endParaRPr sz="1800">
              <a:latin typeface="Franklin Gothic Book"/>
              <a:cs typeface="Franklin Gothic Book"/>
            </a:endParaRPr>
          </a:p>
          <a:p>
            <a:pPr marL="241300" marR="2585085" indent="-228600">
              <a:lnSpc>
                <a:spcPct val="111000"/>
              </a:lnSpc>
              <a:spcBef>
                <a:spcPts val="950"/>
              </a:spcBef>
            </a:pPr>
            <a:r>
              <a:rPr dirty="0" sz="1500" spc="-30" b="1">
                <a:solidFill>
                  <a:srgbClr val="E3E8ED"/>
                </a:solidFill>
                <a:latin typeface="Franklin Gothic Book"/>
                <a:cs typeface="Franklin Gothic Book"/>
              </a:rPr>
              <a:t>Task</a:t>
            </a:r>
            <a:r>
              <a:rPr dirty="0" sz="1500" spc="4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0</a:t>
            </a:r>
            <a:r>
              <a:rPr dirty="0" sz="1500" spc="5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–</a:t>
            </a:r>
            <a:r>
              <a:rPr dirty="0" sz="1500" spc="5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Project</a:t>
            </a:r>
            <a:r>
              <a:rPr dirty="0" sz="1500" spc="40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Coordination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Program</a:t>
            </a:r>
            <a:r>
              <a:rPr dirty="0" sz="15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establishment</a:t>
            </a:r>
            <a:r>
              <a:rPr dirty="0" sz="15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(complete),</a:t>
            </a:r>
            <a:endParaRPr sz="1500">
              <a:latin typeface="Franklin Gothic Book"/>
              <a:cs typeface="Franklin Gothic Book"/>
            </a:endParaRPr>
          </a:p>
          <a:p>
            <a:pPr marL="241300" marR="5080">
              <a:lnSpc>
                <a:spcPts val="2000"/>
              </a:lnSpc>
              <a:spcBef>
                <a:spcPts val="100"/>
              </a:spcBef>
            </a:pP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Conduct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team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coordination</a:t>
            </a:r>
            <a:r>
              <a:rPr dirty="0" sz="15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meetings</a:t>
            </a:r>
            <a:r>
              <a:rPr dirty="0" sz="15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–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 internal/external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(on-going), </a:t>
            </a:r>
            <a:r>
              <a:rPr dirty="0" sz="1500" spc="-36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Reporting</a:t>
            </a:r>
            <a:r>
              <a:rPr dirty="0" sz="15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(on-going).</a:t>
            </a:r>
            <a:endParaRPr sz="1500">
              <a:latin typeface="Franklin Gothic Book"/>
              <a:cs typeface="Franklin Gothic Book"/>
            </a:endParaRPr>
          </a:p>
          <a:p>
            <a:pPr marL="241300" marR="2112645" indent="-228600">
              <a:lnSpc>
                <a:spcPts val="2000"/>
              </a:lnSpc>
            </a:pPr>
            <a:r>
              <a:rPr dirty="0" sz="1500" spc="-30" b="1">
                <a:solidFill>
                  <a:srgbClr val="E3E8ED"/>
                </a:solidFill>
                <a:latin typeface="Franklin Gothic Book"/>
                <a:cs typeface="Franklin Gothic Book"/>
              </a:rPr>
              <a:t>Task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1 – </a:t>
            </a:r>
            <a:r>
              <a:rPr dirty="0" sz="1500" spc="-10" b="1">
                <a:solidFill>
                  <a:srgbClr val="E3E8ED"/>
                </a:solidFill>
                <a:latin typeface="Franklin Gothic Book"/>
                <a:cs typeface="Franklin Gothic Book"/>
              </a:rPr>
              <a:t>UAS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Pilot </a:t>
            </a:r>
            <a:r>
              <a:rPr dirty="0" sz="1500" spc="-15" b="1">
                <a:solidFill>
                  <a:srgbClr val="E3E8ED"/>
                </a:solidFill>
                <a:latin typeface="Franklin Gothic Book"/>
                <a:cs typeface="Franklin Gothic Book"/>
              </a:rPr>
              <a:t>Training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1500" spc="5" b="1">
                <a:solidFill>
                  <a:srgbClr val="E3E8ED"/>
                </a:solidFill>
                <a:latin typeface="Franklin Gothic Book"/>
                <a:cs typeface="Franklin Gothic Book"/>
              </a:rPr>
              <a:t>Certification </a:t>
            </a:r>
            <a:r>
              <a:rPr dirty="0" sz="1500" spc="-36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Recruit</a:t>
            </a:r>
            <a:r>
              <a:rPr dirty="0" sz="15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pilot</a:t>
            </a:r>
            <a:r>
              <a:rPr dirty="0" sz="15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teams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(complete),</a:t>
            </a:r>
            <a:endParaRPr sz="1500">
              <a:latin typeface="Franklin Gothic Book"/>
              <a:cs typeface="Franklin Gothic Book"/>
            </a:endParaRPr>
          </a:p>
          <a:p>
            <a:pPr marL="241300">
              <a:lnSpc>
                <a:spcPct val="100000"/>
              </a:lnSpc>
              <a:spcBef>
                <a:spcPts val="105"/>
              </a:spcBef>
            </a:pP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Deliver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remote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z="1500" spc="-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pilot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training</a:t>
            </a:r>
            <a:r>
              <a:rPr dirty="0" sz="15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(on-going),</a:t>
            </a:r>
            <a:endParaRPr sz="1500">
              <a:latin typeface="Franklin Gothic Book"/>
              <a:cs typeface="Franklin Gothic Book"/>
            </a:endParaRPr>
          </a:p>
          <a:p>
            <a:pPr marL="241300" marR="597535">
              <a:lnSpc>
                <a:spcPts val="2000"/>
              </a:lnSpc>
              <a:spcBef>
                <a:spcPts val="95"/>
              </a:spcBef>
            </a:pP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Acquire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operational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20">
                <a:solidFill>
                  <a:srgbClr val="00AFEF"/>
                </a:solidFill>
                <a:latin typeface="Franklin Gothic Book"/>
                <a:cs typeface="Franklin Gothic Book"/>
              </a:rPr>
              <a:t>UAVs,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sensors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and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software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(in-process) </a:t>
            </a:r>
            <a:r>
              <a:rPr dirty="0" sz="1500" spc="-36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Support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25">
                <a:solidFill>
                  <a:srgbClr val="E3E8ED"/>
                </a:solidFill>
                <a:latin typeface="Franklin Gothic Book"/>
                <a:cs typeface="Franklin Gothic Book"/>
              </a:rPr>
              <a:t>FAA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certification</a:t>
            </a:r>
            <a:r>
              <a:rPr dirty="0" sz="15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 pilots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(June),</a:t>
            </a:r>
            <a:endParaRPr sz="1500">
              <a:latin typeface="Franklin Gothic Book"/>
              <a:cs typeface="Franklin Gothic Book"/>
            </a:endParaRPr>
          </a:p>
          <a:p>
            <a:pPr marL="241300">
              <a:lnSpc>
                <a:spcPct val="100000"/>
              </a:lnSpc>
              <a:spcBef>
                <a:spcPts val="105"/>
              </a:spcBef>
            </a:pP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Deliver on-site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15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flight</a:t>
            </a:r>
            <a:r>
              <a:rPr dirty="0" sz="15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training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(June/July).</a:t>
            </a:r>
            <a:endParaRPr sz="1500">
              <a:latin typeface="Franklin Gothic Book"/>
              <a:cs typeface="Franklin Gothic Book"/>
            </a:endParaRPr>
          </a:p>
          <a:p>
            <a:pPr marL="12700" marR="673100">
              <a:lnSpc>
                <a:spcPct val="100000"/>
              </a:lnSpc>
              <a:spcBef>
                <a:spcPts val="200"/>
              </a:spcBef>
            </a:pPr>
            <a:r>
              <a:rPr dirty="0" sz="1500" spc="-30" b="1">
                <a:solidFill>
                  <a:srgbClr val="E3E8ED"/>
                </a:solidFill>
                <a:latin typeface="Franklin Gothic Book"/>
                <a:cs typeface="Franklin Gothic Book"/>
              </a:rPr>
              <a:t>Task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2 - Coproduction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of Infrastructure Inspection Operational </a:t>
            </a:r>
            <a:r>
              <a:rPr dirty="0" sz="1500" spc="-36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 b="1">
                <a:solidFill>
                  <a:srgbClr val="E3E8ED"/>
                </a:solidFill>
                <a:latin typeface="Franklin Gothic Book"/>
                <a:cs typeface="Franklin Gothic Book"/>
              </a:rPr>
              <a:t>Protocols</a:t>
            </a:r>
            <a:endParaRPr sz="1500">
              <a:latin typeface="Franklin Gothic Book"/>
              <a:cs typeface="Franklin Gothic Book"/>
            </a:endParaRPr>
          </a:p>
          <a:p>
            <a:pPr marL="241300" marR="135890">
              <a:lnSpc>
                <a:spcPct val="100000"/>
              </a:lnSpc>
              <a:spcBef>
                <a:spcPts val="200"/>
              </a:spcBef>
            </a:pP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Determine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current</a:t>
            </a:r>
            <a:r>
              <a:rPr dirty="0" sz="1500" spc="3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tank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and</a:t>
            </a:r>
            <a:r>
              <a:rPr dirty="0" sz="15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fuel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delivery</a:t>
            </a:r>
            <a:r>
              <a:rPr dirty="0" sz="1500" spc="2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infrastructure</a:t>
            </a:r>
            <a:r>
              <a:rPr dirty="0" sz="1500" spc="3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inspection </a:t>
            </a:r>
            <a:r>
              <a:rPr dirty="0" sz="1500" spc="-36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requirements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(on-going),</a:t>
            </a:r>
            <a:endParaRPr sz="1500">
              <a:latin typeface="Franklin Gothic Book"/>
              <a:cs typeface="Franklin Gothic Book"/>
            </a:endParaRPr>
          </a:p>
          <a:p>
            <a:pPr marL="241300" marR="563880">
              <a:lnSpc>
                <a:spcPct val="100000"/>
              </a:lnSpc>
              <a:spcBef>
                <a:spcPts val="200"/>
              </a:spcBef>
            </a:pP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Coproduce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a</a:t>
            </a:r>
            <a:r>
              <a:rPr dirty="0" sz="15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UAS-based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 tank</a:t>
            </a:r>
            <a:r>
              <a:rPr dirty="0" sz="15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and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fuel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delivery</a:t>
            </a:r>
            <a:r>
              <a:rPr dirty="0" sz="1500" spc="2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infrastructure </a:t>
            </a:r>
            <a:r>
              <a:rPr dirty="0" sz="1500" spc="-36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inspection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protocol</a:t>
            </a: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(in-process),</a:t>
            </a:r>
            <a:endParaRPr sz="1500">
              <a:latin typeface="Franklin Gothic Book"/>
              <a:cs typeface="Franklin Gothic Book"/>
            </a:endParaRPr>
          </a:p>
          <a:p>
            <a:pPr marL="241300">
              <a:lnSpc>
                <a:spcPct val="100000"/>
              </a:lnSpc>
              <a:spcBef>
                <a:spcPts val="200"/>
              </a:spcBef>
            </a:pP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Perform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infrastructure</a:t>
            </a:r>
            <a:r>
              <a:rPr dirty="0" sz="1500" spc="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inspection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flights</a:t>
            </a:r>
            <a:r>
              <a:rPr dirty="0" sz="15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product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delivery</a:t>
            </a:r>
            <a:r>
              <a:rPr dirty="0" sz="15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tests.</a:t>
            </a:r>
            <a:endParaRPr sz="15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51447" y="1160018"/>
            <a:ext cx="5793105" cy="44450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241300" marR="43180" indent="-228600">
              <a:lnSpc>
                <a:spcPct val="105500"/>
              </a:lnSpc>
              <a:spcBef>
                <a:spcPts val="195"/>
              </a:spcBef>
            </a:pPr>
            <a:r>
              <a:rPr dirty="0" sz="1500" spc="-30" b="1">
                <a:solidFill>
                  <a:srgbClr val="E3E8ED"/>
                </a:solidFill>
                <a:latin typeface="Franklin Gothic Book"/>
                <a:cs typeface="Franklin Gothic Book"/>
              </a:rPr>
              <a:t>Task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3 - Coproduction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of Emergency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Response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Assessment </a:t>
            </a:r>
            <a:r>
              <a:rPr dirty="0" sz="1500" spc="-10" b="1">
                <a:solidFill>
                  <a:srgbClr val="E3E8ED"/>
                </a:solidFill>
                <a:latin typeface="Franklin Gothic Book"/>
                <a:cs typeface="Franklin Gothic Book"/>
              </a:rPr>
              <a:t>Protocols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Determine</a:t>
            </a:r>
            <a:r>
              <a:rPr dirty="0" sz="15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25">
                <a:solidFill>
                  <a:srgbClr val="00AFEF"/>
                </a:solidFill>
                <a:latin typeface="Franklin Gothic Book"/>
                <a:cs typeface="Franklin Gothic Book"/>
              </a:rPr>
              <a:t>key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community</a:t>
            </a:r>
            <a:r>
              <a:rPr dirty="0" sz="1500" spc="3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assets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5">
                <a:solidFill>
                  <a:srgbClr val="00AFEF"/>
                </a:solidFill>
                <a:latin typeface="Franklin Gothic Book"/>
                <a:cs typeface="Franklin Gothic Book"/>
              </a:rPr>
              <a:t>for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monitoring</a:t>
            </a:r>
            <a:r>
              <a:rPr dirty="0" sz="1500" spc="3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pre/post emergency </a:t>
            </a:r>
            <a:r>
              <a:rPr dirty="0" sz="1500" spc="-36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response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(on-going),</a:t>
            </a:r>
            <a:endParaRPr sz="1500">
              <a:latin typeface="Franklin Gothic Book"/>
              <a:cs typeface="Franklin Gothic Book"/>
            </a:endParaRPr>
          </a:p>
          <a:p>
            <a:pPr marL="241300" marR="51435">
              <a:lnSpc>
                <a:spcPct val="100000"/>
              </a:lnSpc>
              <a:spcBef>
                <a:spcPts val="200"/>
              </a:spcBef>
            </a:pP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Coproduce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emergency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response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protocol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based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upon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 surveys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1500" spc="-36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25">
                <a:solidFill>
                  <a:srgbClr val="E3E8ED"/>
                </a:solidFill>
                <a:latin typeface="Franklin Gothic Book"/>
                <a:cs typeface="Franklin Gothic Book"/>
              </a:rPr>
              <a:t>key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community</a:t>
            </a:r>
            <a:r>
              <a:rPr dirty="0" sz="15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assets,</a:t>
            </a:r>
            <a:endParaRPr sz="1500">
              <a:latin typeface="Franklin Gothic Book"/>
              <a:cs typeface="Franklin Gothic Book"/>
            </a:endParaRPr>
          </a:p>
          <a:p>
            <a:pPr marL="241300" marR="239395">
              <a:lnSpc>
                <a:spcPct val="100000"/>
              </a:lnSpc>
              <a:spcBef>
                <a:spcPts val="204"/>
              </a:spcBef>
            </a:pP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Perform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emergency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response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baseline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flights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product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delivery </a:t>
            </a:r>
            <a:r>
              <a:rPr dirty="0" sz="1500" spc="-36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tests.</a:t>
            </a:r>
            <a:endParaRPr sz="1500">
              <a:latin typeface="Franklin Gothic Book"/>
              <a:cs typeface="Franklin Gothic Book"/>
            </a:endParaRPr>
          </a:p>
          <a:p>
            <a:pPr marL="241300" marR="951865" indent="-228600">
              <a:lnSpc>
                <a:spcPct val="105600"/>
              </a:lnSpc>
              <a:spcBef>
                <a:spcPts val="95"/>
              </a:spcBef>
            </a:pPr>
            <a:r>
              <a:rPr dirty="0" sz="1500" spc="-30" b="1">
                <a:solidFill>
                  <a:srgbClr val="E3E8ED"/>
                </a:solidFill>
                <a:latin typeface="Franklin Gothic Book"/>
                <a:cs typeface="Franklin Gothic Book"/>
              </a:rPr>
              <a:t>Task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4 – Regional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Expansion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Feasibility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Assessment </a:t>
            </a:r>
            <a:r>
              <a:rPr dirty="0" sz="1500" spc="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Summarize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25">
                <a:solidFill>
                  <a:srgbClr val="E3E8ED"/>
                </a:solidFill>
                <a:latin typeface="Franklin Gothic Book"/>
                <a:cs typeface="Franklin Gothic Book"/>
              </a:rPr>
              <a:t>key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(local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regional)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documents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5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critical </a:t>
            </a:r>
            <a:r>
              <a:rPr dirty="0" sz="1500" spc="-36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infrastructure</a:t>
            </a:r>
            <a:r>
              <a:rPr dirty="0" sz="15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emergency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response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information,</a:t>
            </a:r>
            <a:endParaRPr sz="1500">
              <a:latin typeface="Franklin Gothic Book"/>
              <a:cs typeface="Franklin Gothic Book"/>
            </a:endParaRPr>
          </a:p>
          <a:p>
            <a:pPr marL="241300" marR="562610">
              <a:lnSpc>
                <a:spcPct val="111000"/>
              </a:lnSpc>
              <a:spcBef>
                <a:spcPts val="10"/>
              </a:spcBef>
            </a:pP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Develop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 regional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contact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list</a:t>
            </a:r>
            <a:r>
              <a:rPr dirty="0" sz="15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conduct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regional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5">
                <a:solidFill>
                  <a:srgbClr val="E3E8ED"/>
                </a:solidFill>
                <a:latin typeface="Franklin Gothic Book"/>
                <a:cs typeface="Franklin Gothic Book"/>
              </a:rPr>
              <a:t>survey, </a:t>
            </a:r>
            <a:r>
              <a:rPr dirty="0" sz="1500" spc="-36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Aggregate</a:t>
            </a:r>
            <a:r>
              <a:rPr dirty="0" sz="15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survey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results.</a:t>
            </a:r>
            <a:endParaRPr sz="1500">
              <a:latin typeface="Franklin Gothic Book"/>
              <a:cs typeface="Franklin Gothic Book"/>
            </a:endParaRPr>
          </a:p>
          <a:p>
            <a:pPr marL="241300" marR="262890" indent="-228600">
              <a:lnSpc>
                <a:spcPts val="2000"/>
              </a:lnSpc>
              <a:spcBef>
                <a:spcPts val="95"/>
              </a:spcBef>
            </a:pPr>
            <a:r>
              <a:rPr dirty="0" sz="1500" spc="-30" b="1">
                <a:solidFill>
                  <a:srgbClr val="E3E8ED"/>
                </a:solidFill>
                <a:latin typeface="Franklin Gothic Book"/>
                <a:cs typeface="Franklin Gothic Book"/>
              </a:rPr>
              <a:t>Task </a:t>
            </a:r>
            <a:r>
              <a:rPr dirty="0" sz="1500" spc="-5" b="1">
                <a:solidFill>
                  <a:srgbClr val="E3E8ED"/>
                </a:solidFill>
                <a:latin typeface="Franklin Gothic Book"/>
                <a:cs typeface="Franklin Gothic Book"/>
              </a:rPr>
              <a:t>5 - Knowledge Product Development Information </a:t>
            </a:r>
            <a:r>
              <a:rPr dirty="0" sz="1500" b="1">
                <a:solidFill>
                  <a:srgbClr val="E3E8ED"/>
                </a:solidFill>
                <a:latin typeface="Franklin Gothic Book"/>
                <a:cs typeface="Franklin Gothic Book"/>
              </a:rPr>
              <a:t>Dissemination </a:t>
            </a:r>
            <a:r>
              <a:rPr dirty="0" sz="1500" spc="-365" b="1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Create</a:t>
            </a:r>
            <a:r>
              <a:rPr dirty="0" sz="15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USCG-focused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Knowledge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 Project,</a:t>
            </a:r>
            <a:endParaRPr sz="1500">
              <a:latin typeface="Franklin Gothic Book"/>
              <a:cs typeface="Franklin Gothic Book"/>
            </a:endParaRPr>
          </a:p>
          <a:p>
            <a:pPr marL="241300" marR="5080">
              <a:lnSpc>
                <a:spcPct val="100000"/>
              </a:lnSpc>
              <a:spcBef>
                <a:spcPts val="105"/>
              </a:spcBef>
            </a:pPr>
            <a:r>
              <a:rPr dirty="0" sz="1500">
                <a:solidFill>
                  <a:srgbClr val="00AFEF"/>
                </a:solidFill>
                <a:latin typeface="Franklin Gothic Book"/>
                <a:cs typeface="Franklin Gothic Book"/>
              </a:rPr>
              <a:t>Engage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non-technical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stakeholders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5">
                <a:solidFill>
                  <a:srgbClr val="00AFEF"/>
                </a:solidFill>
                <a:latin typeface="Franklin Gothic Book"/>
                <a:cs typeface="Franklin Gothic Book"/>
              </a:rPr>
              <a:t>(locally,</a:t>
            </a:r>
            <a:r>
              <a:rPr dirty="0" sz="15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00AFEF"/>
                </a:solidFill>
                <a:latin typeface="Franklin Gothic Book"/>
                <a:cs typeface="Franklin Gothic Book"/>
              </a:rPr>
              <a:t>regionally,</a:t>
            </a:r>
            <a:r>
              <a:rPr dirty="0" sz="1500" spc="2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nationally)</a:t>
            </a:r>
            <a:r>
              <a:rPr dirty="0" sz="15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(on- </a:t>
            </a:r>
            <a:r>
              <a:rPr dirty="0" sz="1500" spc="-36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00AFEF"/>
                </a:solidFill>
                <a:latin typeface="Franklin Gothic Book"/>
                <a:cs typeface="Franklin Gothic Book"/>
              </a:rPr>
              <a:t>going),</a:t>
            </a:r>
            <a:endParaRPr sz="1500">
              <a:latin typeface="Franklin Gothic Book"/>
              <a:cs typeface="Franklin Gothic Book"/>
            </a:endParaRPr>
          </a:p>
          <a:p>
            <a:pPr marL="241300" marR="255904">
              <a:lnSpc>
                <a:spcPct val="100000"/>
              </a:lnSpc>
              <a:spcBef>
                <a:spcPts val="195"/>
              </a:spcBef>
            </a:pP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Develop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 and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submit</a:t>
            </a:r>
            <a:r>
              <a:rPr dirty="0" sz="15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publication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about</a:t>
            </a:r>
            <a:r>
              <a:rPr dirty="0" sz="15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sensor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capacity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testing</a:t>
            </a:r>
            <a:r>
              <a:rPr dirty="0" sz="15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1500" spc="-36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general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inspection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methodology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to</a:t>
            </a:r>
            <a:r>
              <a:rPr dirty="0" sz="15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10">
                <a:solidFill>
                  <a:srgbClr val="E3E8ED"/>
                </a:solidFill>
                <a:latin typeface="Franklin Gothic Book"/>
                <a:cs typeface="Franklin Gothic Book"/>
              </a:rPr>
              <a:t>technical</a:t>
            </a:r>
            <a:r>
              <a:rPr dirty="0" sz="15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500" spc="-5">
                <a:solidFill>
                  <a:srgbClr val="E3E8ED"/>
                </a:solidFill>
                <a:latin typeface="Franklin Gothic Book"/>
                <a:cs typeface="Franklin Gothic Book"/>
              </a:rPr>
              <a:t>journal.</a:t>
            </a:r>
            <a:endParaRPr sz="15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2091" y="757682"/>
            <a:ext cx="11087100" cy="1562100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algn="just"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 </a:t>
            </a:r>
            <a:r>
              <a:rPr dirty="0" spc="-10"/>
              <a:t>Unmanned </a:t>
            </a:r>
            <a:r>
              <a:rPr dirty="0" spc="10"/>
              <a:t>Aircraft </a:t>
            </a:r>
            <a:r>
              <a:rPr dirty="0" spc="-25"/>
              <a:t>System </a:t>
            </a:r>
            <a:r>
              <a:rPr dirty="0" spc="-20"/>
              <a:t>(UAS)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890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1 – 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Pilot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35" i="0">
                <a:solidFill>
                  <a:srgbClr val="00AFEF"/>
                </a:solidFill>
                <a:latin typeface="Franklin Gothic Book"/>
                <a:cs typeface="Franklin Gothic Book"/>
              </a:rPr>
              <a:t>Training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and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5" i="0">
                <a:solidFill>
                  <a:srgbClr val="00AFEF"/>
                </a:solidFill>
                <a:latin typeface="Franklin Gothic Book"/>
                <a:cs typeface="Franklin Gothic Book"/>
              </a:rPr>
              <a:t>Certification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2750" y="2497886"/>
            <a:ext cx="5967730" cy="252476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dirty="0" sz="2200" spc="-5">
                <a:solidFill>
                  <a:srgbClr val="00AFEF"/>
                </a:solidFill>
                <a:latin typeface="Franklin Gothic Book"/>
                <a:cs typeface="Franklin Gothic Book"/>
              </a:rPr>
              <a:t>Recruit</a:t>
            </a:r>
            <a:r>
              <a:rPr dirty="0" sz="2200" spc="-3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5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z="2200" spc="-2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0">
                <a:solidFill>
                  <a:srgbClr val="00AFEF"/>
                </a:solidFill>
                <a:latin typeface="Franklin Gothic Book"/>
                <a:cs typeface="Franklin Gothic Book"/>
              </a:rPr>
              <a:t>pilot</a:t>
            </a:r>
            <a:r>
              <a:rPr dirty="0" sz="2200" spc="-2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0">
                <a:solidFill>
                  <a:srgbClr val="00AFEF"/>
                </a:solidFill>
                <a:latin typeface="Franklin Gothic Book"/>
                <a:cs typeface="Franklin Gothic Book"/>
              </a:rPr>
              <a:t>teams (complete),</a:t>
            </a:r>
            <a:endParaRPr sz="2200">
              <a:latin typeface="Franklin Gothic Book"/>
              <a:cs typeface="Franklin Gothic Book"/>
            </a:endParaRPr>
          </a:p>
          <a:p>
            <a:pPr marL="469900" indent="-457834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dirty="0" sz="2200" spc="-10">
                <a:solidFill>
                  <a:srgbClr val="00AFEF"/>
                </a:solidFill>
                <a:latin typeface="Franklin Gothic Book"/>
                <a:cs typeface="Franklin Gothic Book"/>
              </a:rPr>
              <a:t>Deliver</a:t>
            </a:r>
            <a:r>
              <a:rPr dirty="0" sz="22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0">
                <a:solidFill>
                  <a:srgbClr val="00AFEF"/>
                </a:solidFill>
                <a:latin typeface="Franklin Gothic Book"/>
                <a:cs typeface="Franklin Gothic Book"/>
              </a:rPr>
              <a:t>remote </a:t>
            </a:r>
            <a:r>
              <a:rPr dirty="0" sz="2200" spc="-15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z="22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0">
                <a:solidFill>
                  <a:srgbClr val="00AFEF"/>
                </a:solidFill>
                <a:latin typeface="Franklin Gothic Book"/>
                <a:cs typeface="Franklin Gothic Book"/>
              </a:rPr>
              <a:t>pilot</a:t>
            </a:r>
            <a:r>
              <a:rPr dirty="0" sz="2200" spc="-3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5">
                <a:solidFill>
                  <a:srgbClr val="00AFEF"/>
                </a:solidFill>
                <a:latin typeface="Franklin Gothic Book"/>
                <a:cs typeface="Franklin Gothic Book"/>
              </a:rPr>
              <a:t>training</a:t>
            </a:r>
            <a:r>
              <a:rPr dirty="0" sz="2200" spc="-3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5">
                <a:solidFill>
                  <a:srgbClr val="00AFEF"/>
                </a:solidFill>
                <a:latin typeface="Franklin Gothic Book"/>
                <a:cs typeface="Franklin Gothic Book"/>
              </a:rPr>
              <a:t>(in-process)</a:t>
            </a:r>
            <a:endParaRPr sz="2200">
              <a:latin typeface="Franklin Gothic Book"/>
              <a:cs typeface="Franklin Gothic Book"/>
            </a:endParaRPr>
          </a:p>
          <a:p>
            <a:pPr lvl="1" marL="927100" indent="-457834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dirty="0" sz="2200" spc="-10">
                <a:solidFill>
                  <a:srgbClr val="00AFEF"/>
                </a:solidFill>
                <a:latin typeface="Franklin Gothic Book"/>
                <a:cs typeface="Franklin Gothic Book"/>
              </a:rPr>
              <a:t>Mondays</a:t>
            </a:r>
            <a:r>
              <a:rPr dirty="0" sz="2200" spc="-15">
                <a:solidFill>
                  <a:srgbClr val="00AFEF"/>
                </a:solidFill>
                <a:latin typeface="Franklin Gothic Book"/>
                <a:cs typeface="Franklin Gothic Book"/>
              </a:rPr>
              <a:t> from</a:t>
            </a:r>
            <a:r>
              <a:rPr dirty="0" sz="2200" spc="-2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0">
                <a:solidFill>
                  <a:srgbClr val="00AFEF"/>
                </a:solidFill>
                <a:latin typeface="Franklin Gothic Book"/>
                <a:cs typeface="Franklin Gothic Book"/>
              </a:rPr>
              <a:t>1300-1500</a:t>
            </a:r>
            <a:r>
              <a:rPr dirty="0" sz="2200" spc="-3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20">
                <a:solidFill>
                  <a:srgbClr val="00AFEF"/>
                </a:solidFill>
                <a:latin typeface="Franklin Gothic Book"/>
                <a:cs typeface="Franklin Gothic Book"/>
              </a:rPr>
              <a:t>AKDT </a:t>
            </a:r>
            <a:r>
              <a:rPr dirty="0" sz="2200" spc="-5">
                <a:solidFill>
                  <a:srgbClr val="00AFEF"/>
                </a:solidFill>
                <a:latin typeface="Franklin Gothic Book"/>
                <a:cs typeface="Franklin Gothic Book"/>
              </a:rPr>
              <a:t>via</a:t>
            </a:r>
            <a:r>
              <a:rPr dirty="0" sz="2200" spc="-2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>
                <a:solidFill>
                  <a:srgbClr val="00AFEF"/>
                </a:solidFill>
                <a:latin typeface="Franklin Gothic Book"/>
                <a:cs typeface="Franklin Gothic Book"/>
              </a:rPr>
              <a:t>Zoom,</a:t>
            </a:r>
            <a:endParaRPr sz="2200">
              <a:latin typeface="Franklin Gothic Book"/>
              <a:cs typeface="Franklin Gothic Book"/>
            </a:endParaRPr>
          </a:p>
          <a:p>
            <a:pPr marL="469900" marR="969644" indent="-457834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dirty="0" sz="2200" spc="-5">
                <a:solidFill>
                  <a:srgbClr val="00AFEF"/>
                </a:solidFill>
                <a:latin typeface="Franklin Gothic Book"/>
                <a:cs typeface="Franklin Gothic Book"/>
              </a:rPr>
              <a:t>Acquire</a:t>
            </a:r>
            <a:r>
              <a:rPr dirty="0" sz="2200" spc="-4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>
                <a:solidFill>
                  <a:srgbClr val="00AFEF"/>
                </a:solidFill>
                <a:latin typeface="Franklin Gothic Book"/>
                <a:cs typeface="Franklin Gothic Book"/>
              </a:rPr>
              <a:t>operational</a:t>
            </a:r>
            <a:r>
              <a:rPr dirty="0" sz="2200" spc="-5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30">
                <a:solidFill>
                  <a:srgbClr val="00AFEF"/>
                </a:solidFill>
                <a:latin typeface="Franklin Gothic Book"/>
                <a:cs typeface="Franklin Gothic Book"/>
              </a:rPr>
              <a:t>UAVs,</a:t>
            </a:r>
            <a:r>
              <a:rPr dirty="0" sz="2200" spc="-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>
                <a:solidFill>
                  <a:srgbClr val="00AFEF"/>
                </a:solidFill>
                <a:latin typeface="Franklin Gothic Book"/>
                <a:cs typeface="Franklin Gothic Book"/>
              </a:rPr>
              <a:t>sensors</a:t>
            </a:r>
            <a:r>
              <a:rPr dirty="0" sz="2200" spc="-2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>
                <a:solidFill>
                  <a:srgbClr val="00AFEF"/>
                </a:solidFill>
                <a:latin typeface="Franklin Gothic Book"/>
                <a:cs typeface="Franklin Gothic Book"/>
              </a:rPr>
              <a:t>and </a:t>
            </a:r>
            <a:r>
              <a:rPr dirty="0" sz="2200" spc="-53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>
                <a:solidFill>
                  <a:srgbClr val="00AFEF"/>
                </a:solidFill>
                <a:latin typeface="Franklin Gothic Book"/>
                <a:cs typeface="Franklin Gothic Book"/>
              </a:rPr>
              <a:t>software</a:t>
            </a:r>
            <a:r>
              <a:rPr dirty="0" sz="2200" spc="-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5">
                <a:solidFill>
                  <a:srgbClr val="00AFEF"/>
                </a:solidFill>
                <a:latin typeface="Franklin Gothic Book"/>
                <a:cs typeface="Franklin Gothic Book"/>
              </a:rPr>
              <a:t>(in-process)</a:t>
            </a:r>
            <a:endParaRPr sz="2200">
              <a:latin typeface="Franklin Gothic Book"/>
              <a:cs typeface="Franklin Gothic Book"/>
            </a:endParaRPr>
          </a:p>
          <a:p>
            <a:pPr marL="469900" indent="-457834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dirty="0" sz="2200" spc="5">
                <a:solidFill>
                  <a:srgbClr val="E3E8ED"/>
                </a:solidFill>
                <a:latin typeface="Franklin Gothic Book"/>
                <a:cs typeface="Franklin Gothic Book"/>
              </a:rPr>
              <a:t>Support</a:t>
            </a:r>
            <a:r>
              <a:rPr dirty="0" sz="22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40">
                <a:solidFill>
                  <a:srgbClr val="E3E8ED"/>
                </a:solidFill>
                <a:latin typeface="Franklin Gothic Book"/>
                <a:cs typeface="Franklin Gothic Book"/>
              </a:rPr>
              <a:t>FAA</a:t>
            </a:r>
            <a:r>
              <a:rPr dirty="0" sz="22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>
                <a:solidFill>
                  <a:srgbClr val="E3E8ED"/>
                </a:solidFill>
                <a:latin typeface="Franklin Gothic Book"/>
                <a:cs typeface="Franklin Gothic Book"/>
              </a:rPr>
              <a:t>certification</a:t>
            </a:r>
            <a:r>
              <a:rPr dirty="0" sz="2200" spc="-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2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22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0">
                <a:solidFill>
                  <a:srgbClr val="E3E8ED"/>
                </a:solidFill>
                <a:latin typeface="Franklin Gothic Book"/>
                <a:cs typeface="Franklin Gothic Book"/>
              </a:rPr>
              <a:t>pilots</a:t>
            </a:r>
            <a:r>
              <a:rPr dirty="0" sz="22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5">
                <a:solidFill>
                  <a:srgbClr val="E3E8ED"/>
                </a:solidFill>
                <a:latin typeface="Franklin Gothic Book"/>
                <a:cs typeface="Franklin Gothic Book"/>
              </a:rPr>
              <a:t>(June),</a:t>
            </a:r>
            <a:endParaRPr sz="2200">
              <a:latin typeface="Franklin Gothic Book"/>
              <a:cs typeface="Franklin Gothic Book"/>
            </a:endParaRPr>
          </a:p>
          <a:p>
            <a:pPr marL="469900" indent="-457834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dirty="0" sz="2200" spc="-10">
                <a:solidFill>
                  <a:srgbClr val="E3E8ED"/>
                </a:solidFill>
                <a:latin typeface="Franklin Gothic Book"/>
                <a:cs typeface="Franklin Gothic Book"/>
              </a:rPr>
              <a:t>Deliver</a:t>
            </a:r>
            <a:r>
              <a:rPr dirty="0" sz="2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10">
                <a:solidFill>
                  <a:srgbClr val="E3E8ED"/>
                </a:solidFill>
                <a:latin typeface="Franklin Gothic Book"/>
                <a:cs typeface="Franklin Gothic Book"/>
              </a:rPr>
              <a:t>on-site </a:t>
            </a:r>
            <a:r>
              <a:rPr dirty="0" sz="22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22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5">
                <a:solidFill>
                  <a:srgbClr val="E3E8ED"/>
                </a:solidFill>
                <a:latin typeface="Franklin Gothic Book"/>
                <a:cs typeface="Franklin Gothic Book"/>
              </a:rPr>
              <a:t>flight</a:t>
            </a:r>
            <a:r>
              <a:rPr dirty="0" sz="22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5">
                <a:solidFill>
                  <a:srgbClr val="E3E8ED"/>
                </a:solidFill>
                <a:latin typeface="Franklin Gothic Book"/>
                <a:cs typeface="Franklin Gothic Book"/>
              </a:rPr>
              <a:t>training</a:t>
            </a:r>
            <a:r>
              <a:rPr dirty="0" sz="22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200" spc="-5">
                <a:solidFill>
                  <a:srgbClr val="E3E8ED"/>
                </a:solidFill>
                <a:latin typeface="Franklin Gothic Book"/>
                <a:cs typeface="Franklin Gothic Book"/>
              </a:rPr>
              <a:t>(June/July).</a:t>
            </a:r>
            <a:endParaRPr sz="22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8731" y="2663189"/>
            <a:ext cx="5317235" cy="322173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8483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7179" y="475488"/>
            <a:ext cx="11084560" cy="1562100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algn="just"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 </a:t>
            </a:r>
            <a:r>
              <a:rPr dirty="0" spc="-10"/>
              <a:t>Unmanned </a:t>
            </a:r>
            <a:r>
              <a:rPr dirty="0" spc="10"/>
              <a:t>Aircraft </a:t>
            </a:r>
            <a:r>
              <a:rPr dirty="0" spc="-25"/>
              <a:t>System </a:t>
            </a:r>
            <a:r>
              <a:rPr dirty="0" spc="-20"/>
              <a:t>(UAS)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5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10"/>
              <a:t>Strait Region: </a:t>
            </a:r>
            <a:r>
              <a:rPr dirty="0" spc="-890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1 –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UAS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Pilot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35" i="0">
                <a:solidFill>
                  <a:srgbClr val="00AFEF"/>
                </a:solidFill>
                <a:latin typeface="Franklin Gothic Book"/>
                <a:cs typeface="Franklin Gothic Book"/>
              </a:rPr>
              <a:t>Training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and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5" i="0">
                <a:solidFill>
                  <a:srgbClr val="00AFEF"/>
                </a:solidFill>
                <a:latin typeface="Franklin Gothic Book"/>
                <a:cs typeface="Franklin Gothic Book"/>
              </a:rPr>
              <a:t>Certification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1028" y="2442972"/>
            <a:ext cx="4140708" cy="41148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7179" y="2189226"/>
            <a:ext cx="5380355" cy="3442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E3E8ED"/>
                </a:solidFill>
                <a:latin typeface="Calibri"/>
                <a:cs typeface="Calibri"/>
              </a:rPr>
              <a:t>Skydio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000" spc="-10" i="1">
                <a:solidFill>
                  <a:srgbClr val="E3E8ED"/>
                </a:solidFill>
                <a:latin typeface="Calibri"/>
                <a:cs typeface="Calibri"/>
              </a:rPr>
              <a:t>Designed,</a:t>
            </a:r>
            <a:r>
              <a:rPr dirty="0" sz="2000" spc="-25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 i="1">
                <a:solidFill>
                  <a:srgbClr val="E3E8ED"/>
                </a:solidFill>
                <a:latin typeface="Calibri"/>
                <a:cs typeface="Calibri"/>
              </a:rPr>
              <a:t>assembled </a:t>
            </a:r>
            <a:r>
              <a:rPr dirty="0" sz="2000" spc="-5" i="1">
                <a:solidFill>
                  <a:srgbClr val="E3E8ED"/>
                </a:solidFill>
                <a:latin typeface="Calibri"/>
                <a:cs typeface="Calibri"/>
              </a:rPr>
              <a:t>and</a:t>
            </a:r>
            <a:r>
              <a:rPr dirty="0" sz="2000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 i="1">
                <a:solidFill>
                  <a:srgbClr val="E3E8ED"/>
                </a:solidFill>
                <a:latin typeface="Calibri"/>
                <a:cs typeface="Calibri"/>
              </a:rPr>
              <a:t>supported</a:t>
            </a:r>
            <a:r>
              <a:rPr dirty="0" sz="2000" spc="-5" i="1">
                <a:solidFill>
                  <a:srgbClr val="E3E8ED"/>
                </a:solidFill>
                <a:latin typeface="Calibri"/>
                <a:cs typeface="Calibri"/>
              </a:rPr>
              <a:t> in</a:t>
            </a:r>
            <a:r>
              <a:rPr dirty="0" sz="2000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 i="1">
                <a:solidFill>
                  <a:srgbClr val="E3E8ED"/>
                </a:solidFill>
                <a:latin typeface="Calibri"/>
                <a:cs typeface="Calibri"/>
              </a:rPr>
              <a:t>the USA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3D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scan</a:t>
            </a:r>
            <a:r>
              <a:rPr dirty="0" sz="2000" spc="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E3E8ED"/>
                </a:solidFill>
                <a:latin typeface="Calibri"/>
                <a:cs typeface="Calibri"/>
              </a:rPr>
              <a:t>for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 infrastructure</a:t>
            </a:r>
            <a:r>
              <a:rPr dirty="0" sz="2000" spc="2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inspections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360°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obstacle</a:t>
            </a:r>
            <a:r>
              <a:rPr dirty="0" sz="2000" spc="2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avoidance</a:t>
            </a:r>
            <a:r>
              <a:rPr dirty="0" sz="20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via</a:t>
            </a:r>
            <a:r>
              <a:rPr dirty="0" sz="2000" spc="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AI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powered</a:t>
            </a:r>
            <a:r>
              <a:rPr dirty="0" sz="2000" spc="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autonomy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S2E -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E3E8ED"/>
                </a:solidFill>
                <a:latin typeface="Calibri"/>
                <a:cs typeface="Calibri"/>
              </a:rPr>
              <a:t>Training</a:t>
            </a:r>
            <a:r>
              <a:rPr dirty="0" sz="2000" spc="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Aircraft</a:t>
            </a:r>
            <a:r>
              <a:rPr dirty="0" sz="2000" spc="3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(2)</a:t>
            </a:r>
            <a:endParaRPr sz="20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RGB</a:t>
            </a:r>
            <a:r>
              <a:rPr dirty="0" sz="2000" spc="-3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sensor</a:t>
            </a:r>
            <a:endParaRPr sz="20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dirty="0" sz="2000" spc="-5">
                <a:solidFill>
                  <a:srgbClr val="00AFEF"/>
                </a:solidFill>
                <a:latin typeface="Calibri"/>
                <a:cs typeface="Calibri"/>
              </a:rPr>
              <a:t>In</a:t>
            </a:r>
            <a:r>
              <a:rPr dirty="0" sz="2000" spc="-2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00AFEF"/>
                </a:solidFill>
                <a:latin typeface="Calibri"/>
                <a:cs typeface="Calibri"/>
              </a:rPr>
              <a:t>transit</a:t>
            </a:r>
            <a:r>
              <a:rPr dirty="0" sz="2000" spc="1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00AFEF"/>
                </a:solidFill>
                <a:latin typeface="Calibri"/>
                <a:cs typeface="Calibri"/>
              </a:rPr>
              <a:t>to </a:t>
            </a:r>
            <a:r>
              <a:rPr dirty="0" sz="2000" spc="-10">
                <a:solidFill>
                  <a:srgbClr val="00AFEF"/>
                </a:solidFill>
                <a:latin typeface="Calibri"/>
                <a:cs typeface="Calibri"/>
              </a:rPr>
              <a:t>Alaska</a:t>
            </a:r>
            <a:endParaRPr sz="20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X2E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-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 Operational</a:t>
            </a:r>
            <a:r>
              <a:rPr dirty="0" sz="2000" spc="2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Aircraft</a:t>
            </a:r>
            <a:r>
              <a:rPr dirty="0" sz="2000" spc="2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(5)</a:t>
            </a:r>
            <a:endParaRPr sz="20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RGB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 and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Longwave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infrared</a:t>
            </a:r>
            <a:r>
              <a:rPr dirty="0" sz="2000" spc="2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(thermal)</a:t>
            </a:r>
            <a:r>
              <a:rPr dirty="0" sz="2000" spc="3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sensor</a:t>
            </a:r>
            <a:endParaRPr sz="20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Anticipated</a:t>
            </a:r>
            <a:r>
              <a:rPr dirty="0" sz="2000" spc="2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E3E8ED"/>
                </a:solidFill>
                <a:latin typeface="Calibri"/>
                <a:cs typeface="Calibri"/>
              </a:rPr>
              <a:t>June</a:t>
            </a:r>
            <a:r>
              <a:rPr dirty="0" sz="200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E3E8ED"/>
                </a:solidFill>
                <a:latin typeface="Calibri"/>
                <a:cs typeface="Calibri"/>
              </a:rPr>
              <a:t>delivery</a:t>
            </a:r>
            <a:r>
              <a:rPr dirty="0" sz="2000" spc="10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E3E8ED"/>
                </a:solidFill>
                <a:latin typeface="Calibri"/>
                <a:cs typeface="Calibri"/>
              </a:rPr>
              <a:t>date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4461" y="474725"/>
            <a:ext cx="11087100" cy="2056130"/>
          </a:xfrm>
          <a:prstGeom prst="rect"/>
        </p:spPr>
        <p:txBody>
          <a:bodyPr wrap="square" lIns="0" tIns="6731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530"/>
              </a:spcBef>
            </a:pPr>
            <a:r>
              <a:rPr dirty="0" spc="-30"/>
              <a:t>Remote </a:t>
            </a:r>
            <a:r>
              <a:rPr dirty="0" spc="-5"/>
              <a:t>Unmanned </a:t>
            </a:r>
            <a:r>
              <a:rPr dirty="0" spc="10"/>
              <a:t>Aircraft </a:t>
            </a:r>
            <a:r>
              <a:rPr dirty="0" spc="-25"/>
              <a:t>System </a:t>
            </a:r>
            <a:r>
              <a:rPr dirty="0" spc="-20"/>
              <a:t>(UAS) </a:t>
            </a:r>
            <a:r>
              <a:rPr dirty="0" spc="-5"/>
              <a:t>Inspection and </a:t>
            </a:r>
            <a:r>
              <a:rPr dirty="0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890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2</a:t>
            </a:r>
            <a:r>
              <a:rPr dirty="0" spc="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-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Coproduction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of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Infrastructure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Inspection 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Operational</a:t>
            </a:r>
            <a:r>
              <a:rPr dirty="0" spc="-4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Protocols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3220" y="2804159"/>
            <a:ext cx="8228965" cy="2271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737235" indent="-4572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00AFEF"/>
                </a:solidFill>
                <a:latin typeface="Franklin Gothic Book"/>
                <a:cs typeface="Franklin Gothic Book"/>
              </a:rPr>
              <a:t>Determine </a:t>
            </a:r>
            <a:r>
              <a:rPr dirty="0" sz="2400">
                <a:solidFill>
                  <a:srgbClr val="00AFEF"/>
                </a:solidFill>
                <a:latin typeface="Franklin Gothic Book"/>
                <a:cs typeface="Franklin Gothic Book"/>
              </a:rPr>
              <a:t>current tank and fuel delivery </a:t>
            </a:r>
            <a:r>
              <a:rPr dirty="0" sz="2400" spc="-5">
                <a:solidFill>
                  <a:srgbClr val="00AFEF"/>
                </a:solidFill>
                <a:latin typeface="Franklin Gothic Book"/>
                <a:cs typeface="Franklin Gothic Book"/>
              </a:rPr>
              <a:t>infrastructure </a:t>
            </a:r>
            <a:r>
              <a:rPr dirty="0" sz="2400" spc="-58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Franklin Gothic Book"/>
                <a:cs typeface="Franklin Gothic Book"/>
              </a:rPr>
              <a:t>inspection</a:t>
            </a:r>
            <a:r>
              <a:rPr dirty="0" sz="24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Franklin Gothic Book"/>
                <a:cs typeface="Franklin Gothic Book"/>
              </a:rPr>
              <a:t>requirements</a:t>
            </a:r>
            <a:r>
              <a:rPr dirty="0" sz="2400" spc="-3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Franklin Gothic Book"/>
                <a:cs typeface="Franklin Gothic Book"/>
              </a:rPr>
              <a:t>(in-process),</a:t>
            </a:r>
            <a:endParaRPr sz="2400">
              <a:latin typeface="Franklin Gothic Book"/>
              <a:cs typeface="Franklin Gothic Book"/>
            </a:endParaRPr>
          </a:p>
          <a:p>
            <a:pPr marL="469265" marR="5080" indent="-4572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400" spc="-10">
                <a:solidFill>
                  <a:srgbClr val="00AFEF"/>
                </a:solidFill>
                <a:latin typeface="Franklin Gothic Book"/>
                <a:cs typeface="Franklin Gothic Book"/>
              </a:rPr>
              <a:t>Coproduce </a:t>
            </a:r>
            <a:r>
              <a:rPr dirty="0" sz="2400">
                <a:solidFill>
                  <a:srgbClr val="00AFEF"/>
                </a:solidFill>
                <a:latin typeface="Franklin Gothic Book"/>
                <a:cs typeface="Franklin Gothic Book"/>
              </a:rPr>
              <a:t>a</a:t>
            </a:r>
            <a:r>
              <a:rPr dirty="0" sz="2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0">
                <a:solidFill>
                  <a:srgbClr val="00AFEF"/>
                </a:solidFill>
                <a:latin typeface="Franklin Gothic Book"/>
                <a:cs typeface="Franklin Gothic Book"/>
              </a:rPr>
              <a:t>UAS-based </a:t>
            </a:r>
            <a:r>
              <a:rPr dirty="0" sz="2400">
                <a:solidFill>
                  <a:srgbClr val="00AFEF"/>
                </a:solidFill>
                <a:latin typeface="Franklin Gothic Book"/>
                <a:cs typeface="Franklin Gothic Book"/>
              </a:rPr>
              <a:t>tank</a:t>
            </a:r>
            <a:r>
              <a:rPr dirty="0" sz="2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00AFEF"/>
                </a:solidFill>
                <a:latin typeface="Franklin Gothic Book"/>
                <a:cs typeface="Franklin Gothic Book"/>
              </a:rPr>
              <a:t>and</a:t>
            </a:r>
            <a:r>
              <a:rPr dirty="0" sz="2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00AFEF"/>
                </a:solidFill>
                <a:latin typeface="Franklin Gothic Book"/>
                <a:cs typeface="Franklin Gothic Book"/>
              </a:rPr>
              <a:t>fuel</a:t>
            </a:r>
            <a:r>
              <a:rPr dirty="0" sz="2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00AFEF"/>
                </a:solidFill>
                <a:latin typeface="Franklin Gothic Book"/>
                <a:cs typeface="Franklin Gothic Book"/>
              </a:rPr>
              <a:t>delivery</a:t>
            </a:r>
            <a:r>
              <a:rPr dirty="0" sz="24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Franklin Gothic Book"/>
                <a:cs typeface="Franklin Gothic Book"/>
              </a:rPr>
              <a:t>infrastructure </a:t>
            </a:r>
            <a:r>
              <a:rPr dirty="0" sz="2400" spc="-58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Franklin Gothic Book"/>
                <a:cs typeface="Franklin Gothic Book"/>
              </a:rPr>
              <a:t>inspection</a:t>
            </a:r>
            <a:r>
              <a:rPr dirty="0" sz="24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5">
                <a:solidFill>
                  <a:srgbClr val="00AFEF"/>
                </a:solidFill>
                <a:latin typeface="Franklin Gothic Book"/>
                <a:cs typeface="Franklin Gothic Book"/>
              </a:rPr>
              <a:t>protocol</a:t>
            </a:r>
            <a:r>
              <a:rPr dirty="0" sz="2400" spc="-5">
                <a:solidFill>
                  <a:srgbClr val="00AFEF"/>
                </a:solidFill>
                <a:latin typeface="Franklin Gothic Book"/>
                <a:cs typeface="Franklin Gothic Book"/>
              </a:rPr>
              <a:t> (in-process),</a:t>
            </a:r>
            <a:endParaRPr sz="2400">
              <a:latin typeface="Franklin Gothic Book"/>
              <a:cs typeface="Franklin Gothic Book"/>
            </a:endParaRPr>
          </a:p>
          <a:p>
            <a:pPr marL="469265" marR="1014730" indent="-45720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Perform infrastructure inspection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flights and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product </a:t>
            </a:r>
            <a:r>
              <a:rPr dirty="0" sz="2400" spc="-5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delivery</a:t>
            </a:r>
            <a:r>
              <a:rPr dirty="0" sz="24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10">
                <a:solidFill>
                  <a:srgbClr val="E3E8ED"/>
                </a:solidFill>
                <a:latin typeface="Franklin Gothic Book"/>
                <a:cs typeface="Franklin Gothic Book"/>
              </a:rPr>
              <a:t>tests</a:t>
            </a:r>
            <a:r>
              <a:rPr dirty="0" sz="2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>
                <a:solidFill>
                  <a:srgbClr val="E3E8ED"/>
                </a:solidFill>
                <a:latin typeface="Franklin Gothic Book"/>
                <a:cs typeface="Franklin Gothic Book"/>
              </a:rPr>
              <a:t>(July).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4993" y="2431542"/>
            <a:ext cx="3269742" cy="36957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858" y="482853"/>
            <a:ext cx="11394440" cy="2055495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</a:t>
            </a:r>
            <a:r>
              <a:rPr dirty="0" spc="-25"/>
              <a:t> </a:t>
            </a:r>
            <a:r>
              <a:rPr dirty="0" spc="-10"/>
              <a:t>Unmanned</a:t>
            </a:r>
            <a:r>
              <a:rPr dirty="0" spc="-5"/>
              <a:t> </a:t>
            </a:r>
            <a:r>
              <a:rPr dirty="0" spc="10"/>
              <a:t>Aircraft</a:t>
            </a:r>
            <a:r>
              <a:rPr dirty="0" spc="-20"/>
              <a:t> </a:t>
            </a:r>
            <a:r>
              <a:rPr dirty="0" spc="-25"/>
              <a:t>System</a:t>
            </a:r>
            <a:r>
              <a:rPr dirty="0" spc="-20"/>
              <a:t> (UAS)</a:t>
            </a:r>
            <a:r>
              <a:rPr dirty="0" spc="5"/>
              <a:t>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5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3</a:t>
            </a:r>
            <a:r>
              <a:rPr dirty="0" spc="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-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Coproduction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of</a:t>
            </a:r>
            <a:r>
              <a:rPr dirty="0" spc="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Emergency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Response 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Assessment </a:t>
            </a:r>
            <a:r>
              <a:rPr dirty="0" spc="-88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Protocols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2568955"/>
            <a:ext cx="7623809" cy="306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69900" marR="5080" indent="-4572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solidFill>
                  <a:srgbClr val="00AFEF"/>
                </a:solidFill>
                <a:latin typeface="Franklin Gothic Book"/>
                <a:cs typeface="Franklin Gothic Book"/>
              </a:rPr>
              <a:t>Determine </a:t>
            </a:r>
            <a:r>
              <a:rPr dirty="0" sz="2800" spc="-40">
                <a:solidFill>
                  <a:srgbClr val="00AFEF"/>
                </a:solidFill>
                <a:latin typeface="Franklin Gothic Book"/>
                <a:cs typeface="Franklin Gothic Book"/>
              </a:rPr>
              <a:t>key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community assets </a:t>
            </a:r>
            <a:r>
              <a:rPr dirty="0" sz="2800" spc="-25">
                <a:solidFill>
                  <a:srgbClr val="00AFEF"/>
                </a:solidFill>
                <a:latin typeface="Franklin Gothic Book"/>
                <a:cs typeface="Franklin Gothic Book"/>
              </a:rPr>
              <a:t>for </a:t>
            </a:r>
            <a:r>
              <a:rPr dirty="0" sz="2800" spc="-10">
                <a:solidFill>
                  <a:srgbClr val="00AFEF"/>
                </a:solidFill>
                <a:latin typeface="Franklin Gothic Book"/>
                <a:cs typeface="Franklin Gothic Book"/>
              </a:rPr>
              <a:t>monitoring </a:t>
            </a:r>
            <a:r>
              <a:rPr dirty="0" sz="2800" spc="-68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pre/post</a:t>
            </a:r>
            <a:r>
              <a:rPr dirty="0" sz="2800" spc="-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emergency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response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 (in-process),</a:t>
            </a:r>
            <a:endParaRPr sz="2800">
              <a:latin typeface="Franklin Gothic Book"/>
              <a:cs typeface="Franklin Gothic Book"/>
            </a:endParaRPr>
          </a:p>
          <a:p>
            <a:pPr algn="just" marL="469900" marR="337185" indent="-4572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Coproduce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emergency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response </a:t>
            </a:r>
            <a:r>
              <a:rPr dirty="0" sz="2800" spc="-20">
                <a:solidFill>
                  <a:srgbClr val="E3E8ED"/>
                </a:solidFill>
                <a:latin typeface="Franklin Gothic Book"/>
                <a:cs typeface="Franklin Gothic Book"/>
              </a:rPr>
              <a:t>UAS 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protocol </a:t>
            </a:r>
            <a:r>
              <a:rPr dirty="0" sz="2800" spc="-6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based upon surveys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2800" spc="-40">
                <a:solidFill>
                  <a:srgbClr val="E3E8ED"/>
                </a:solidFill>
                <a:latin typeface="Franklin Gothic Book"/>
                <a:cs typeface="Franklin Gothic Book"/>
              </a:rPr>
              <a:t>key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community assets </a:t>
            </a:r>
            <a:r>
              <a:rPr dirty="0" sz="2800" spc="-6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(July/August),</a:t>
            </a:r>
            <a:endParaRPr sz="2800">
              <a:latin typeface="Franklin Gothic Book"/>
              <a:cs typeface="Franklin Gothic Book"/>
            </a:endParaRPr>
          </a:p>
          <a:p>
            <a:pPr algn="just" marL="469900" marR="380365" indent="-4572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Perform emergency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response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baseline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flights </a:t>
            </a:r>
            <a:r>
              <a:rPr dirty="0" sz="2800" spc="-6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 product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delivery</a:t>
            </a:r>
            <a:r>
              <a:rPr dirty="0" sz="28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tests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(July/August).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60307" y="2945892"/>
            <a:ext cx="3326892" cy="187299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639556" y="4839461"/>
            <a:ext cx="322770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solidFill>
                  <a:srgbClr val="E3E8ED"/>
                </a:solidFill>
                <a:latin typeface="Calibri"/>
                <a:cs typeface="Calibri"/>
              </a:rPr>
              <a:t>Image</a:t>
            </a:r>
            <a:r>
              <a:rPr dirty="0" sz="1600" spc="-15">
                <a:solidFill>
                  <a:srgbClr val="E3E8ED"/>
                </a:solidFill>
                <a:latin typeface="Calibri"/>
                <a:cs typeface="Calibri"/>
              </a:rPr>
              <a:t> courtesy</a:t>
            </a:r>
            <a:r>
              <a:rPr dirty="0" sz="1600" spc="5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3E8ED"/>
                </a:solidFill>
                <a:latin typeface="Calibri"/>
                <a:cs typeface="Calibri"/>
              </a:rPr>
              <a:t>of </a:t>
            </a:r>
            <a:r>
              <a:rPr dirty="0" sz="1600" spc="-10">
                <a:solidFill>
                  <a:srgbClr val="E3E8ED"/>
                </a:solidFill>
                <a:latin typeface="Calibri"/>
                <a:cs typeface="Calibri"/>
              </a:rPr>
              <a:t>skycoreaviation.com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041" y="762508"/>
            <a:ext cx="11087100" cy="1562100"/>
          </a:xfrm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algn="just"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 </a:t>
            </a:r>
            <a:r>
              <a:rPr dirty="0" spc="-10"/>
              <a:t>Unmanned </a:t>
            </a:r>
            <a:r>
              <a:rPr dirty="0" spc="10"/>
              <a:t>Aircraft </a:t>
            </a:r>
            <a:r>
              <a:rPr dirty="0" spc="-25"/>
              <a:t>System </a:t>
            </a:r>
            <a:r>
              <a:rPr dirty="0" spc="-20"/>
              <a:t>(UAS)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890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4 –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Regional</a:t>
            </a:r>
            <a:r>
              <a:rPr dirty="0" spc="-2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Expansion</a:t>
            </a:r>
            <a:r>
              <a:rPr dirty="0" spc="-2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Feasibility 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Assessment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4641" y="2493517"/>
            <a:ext cx="6668134" cy="3063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160655" indent="-4572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Summarize </a:t>
            </a:r>
            <a:r>
              <a:rPr dirty="0" sz="2800" spc="-40">
                <a:solidFill>
                  <a:srgbClr val="E3E8ED"/>
                </a:solidFill>
                <a:latin typeface="Franklin Gothic Book"/>
                <a:cs typeface="Franklin Gothic Book"/>
              </a:rPr>
              <a:t>key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 (local</a:t>
            </a:r>
            <a:r>
              <a:rPr dirty="0" sz="28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regional) </a:t>
            </a:r>
            <a:r>
              <a:rPr dirty="0" sz="28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documents </a:t>
            </a:r>
            <a:r>
              <a:rPr dirty="0" sz="2800" spc="-25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critical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infrastructure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2800" spc="-68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emergency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response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information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 (June/July),</a:t>
            </a:r>
            <a:endParaRPr sz="2800">
              <a:latin typeface="Franklin Gothic Book"/>
              <a:cs typeface="Franklin Gothic Book"/>
            </a:endParaRPr>
          </a:p>
          <a:p>
            <a:pPr marL="469265" marR="5080" indent="-4572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800" spc="-15">
                <a:solidFill>
                  <a:srgbClr val="00AFEF"/>
                </a:solidFill>
                <a:latin typeface="Franklin Gothic Book"/>
                <a:cs typeface="Franklin Gothic Book"/>
              </a:rPr>
              <a:t>Develop </a:t>
            </a: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regional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contact </a:t>
            </a: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list and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conduct </a:t>
            </a:r>
            <a:r>
              <a:rPr dirty="0" sz="2800" spc="-68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regional</a:t>
            </a:r>
            <a:r>
              <a:rPr dirty="0" sz="2800" spc="-20">
                <a:solidFill>
                  <a:srgbClr val="00AFEF"/>
                </a:solidFill>
                <a:latin typeface="Franklin Gothic Book"/>
                <a:cs typeface="Franklin Gothic Book"/>
              </a:rPr>
              <a:t> UAS</a:t>
            </a:r>
            <a:r>
              <a:rPr dirty="0" sz="2800" spc="-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survey</a:t>
            </a: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(in-process)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,</a:t>
            </a:r>
            <a:endParaRPr sz="2800">
              <a:latin typeface="Franklin Gothic Book"/>
              <a:cs typeface="Franklin Gothic Book"/>
            </a:endParaRPr>
          </a:p>
          <a:p>
            <a:pPr marL="469900" indent="-4572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Aggregate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 survey</a:t>
            </a:r>
            <a:r>
              <a:rPr dirty="0" sz="28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results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(August).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2869" y="2401061"/>
            <a:ext cx="3678174" cy="42839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</a:t>
            </a:r>
            <a:r>
              <a:rPr dirty="0" spc="-25"/>
              <a:t> </a:t>
            </a:r>
            <a:r>
              <a:rPr dirty="0" spc="-10"/>
              <a:t>Unmanned</a:t>
            </a:r>
            <a:r>
              <a:rPr dirty="0" spc="-5"/>
              <a:t> </a:t>
            </a:r>
            <a:r>
              <a:rPr dirty="0" spc="10"/>
              <a:t>Aircraft</a:t>
            </a:r>
            <a:r>
              <a:rPr dirty="0" spc="-20"/>
              <a:t> </a:t>
            </a:r>
            <a:r>
              <a:rPr dirty="0" spc="-25"/>
              <a:t>System</a:t>
            </a:r>
            <a:r>
              <a:rPr dirty="0" spc="-20"/>
              <a:t> (UAS)</a:t>
            </a:r>
            <a:r>
              <a:rPr dirty="0" spc="5"/>
              <a:t>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890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5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-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Knowledge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 Product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Development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&amp;</a:t>
            </a:r>
            <a:r>
              <a:rPr dirty="0" spc="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Information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Dissemination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127" y="2524811"/>
            <a:ext cx="10455275" cy="223456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Create</a:t>
            </a:r>
            <a:r>
              <a:rPr dirty="0" sz="28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USCG-focused</a:t>
            </a:r>
            <a:r>
              <a:rPr dirty="0" sz="28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Knowledge</a:t>
            </a:r>
            <a:r>
              <a:rPr dirty="0" sz="28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Project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(June</a:t>
            </a:r>
            <a:r>
              <a:rPr dirty="0" sz="28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– December),</a:t>
            </a:r>
            <a:endParaRPr sz="2800">
              <a:latin typeface="Franklin Gothic Book"/>
              <a:cs typeface="Franklin Gothic Book"/>
            </a:endParaRPr>
          </a:p>
          <a:p>
            <a:pPr marL="469900" marR="302260" indent="-45720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Engage </a:t>
            </a:r>
            <a:r>
              <a:rPr dirty="0" sz="2800" spc="-10">
                <a:solidFill>
                  <a:srgbClr val="00AFEF"/>
                </a:solidFill>
                <a:latin typeface="Franklin Gothic Book"/>
                <a:cs typeface="Franklin Gothic Book"/>
              </a:rPr>
              <a:t>non-technical</a:t>
            </a:r>
            <a:r>
              <a:rPr dirty="0" sz="280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stakeholders</a:t>
            </a:r>
            <a:r>
              <a:rPr dirty="0" sz="28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20">
                <a:solidFill>
                  <a:srgbClr val="00AFEF"/>
                </a:solidFill>
                <a:latin typeface="Franklin Gothic Book"/>
                <a:cs typeface="Franklin Gothic Book"/>
              </a:rPr>
              <a:t>(locally,</a:t>
            </a:r>
            <a:r>
              <a:rPr dirty="0" sz="28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5">
                <a:solidFill>
                  <a:srgbClr val="00AFEF"/>
                </a:solidFill>
                <a:latin typeface="Franklin Gothic Book"/>
                <a:cs typeface="Franklin Gothic Book"/>
              </a:rPr>
              <a:t>regionally,</a:t>
            </a:r>
            <a:r>
              <a:rPr dirty="0" sz="28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nationally) </a:t>
            </a:r>
            <a:r>
              <a:rPr dirty="0" sz="2800" spc="-68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00AFEF"/>
                </a:solidFill>
                <a:latin typeface="Franklin Gothic Book"/>
                <a:cs typeface="Franklin Gothic Book"/>
              </a:rPr>
              <a:t>(on-going),</a:t>
            </a:r>
            <a:endParaRPr sz="2800">
              <a:latin typeface="Franklin Gothic Book"/>
              <a:cs typeface="Franklin Gothic Book"/>
            </a:endParaRPr>
          </a:p>
          <a:p>
            <a:pPr marL="469900" marR="5080" indent="-4572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Develop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and submit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publication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about sensor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capacity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testing 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28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general inspection</a:t>
            </a:r>
            <a:r>
              <a:rPr dirty="0" sz="28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methodology</a:t>
            </a:r>
            <a:r>
              <a:rPr dirty="0" sz="28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25">
                <a:solidFill>
                  <a:srgbClr val="E3E8ED"/>
                </a:solidFill>
                <a:latin typeface="Franklin Gothic Book"/>
                <a:cs typeface="Franklin Gothic Book"/>
              </a:rPr>
              <a:t>to</a:t>
            </a:r>
            <a:r>
              <a:rPr dirty="0" sz="28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technical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journal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(March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 2022).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</a:t>
            </a:r>
            <a:r>
              <a:rPr dirty="0" spc="-25"/>
              <a:t> </a:t>
            </a:r>
            <a:r>
              <a:rPr dirty="0" spc="-10"/>
              <a:t>Unmanned</a:t>
            </a:r>
            <a:r>
              <a:rPr dirty="0" spc="-5"/>
              <a:t> </a:t>
            </a:r>
            <a:r>
              <a:rPr dirty="0" spc="10"/>
              <a:t>Aircraft</a:t>
            </a:r>
            <a:r>
              <a:rPr dirty="0" spc="-20"/>
              <a:t> </a:t>
            </a:r>
            <a:r>
              <a:rPr dirty="0" spc="-25"/>
              <a:t>System</a:t>
            </a:r>
            <a:r>
              <a:rPr dirty="0" spc="-20"/>
              <a:t> (UAS)</a:t>
            </a:r>
            <a:r>
              <a:rPr dirty="0" spc="5"/>
              <a:t>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890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5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-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Knowledge</a:t>
            </a:r>
            <a:r>
              <a:rPr dirty="0" spc="-2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Product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Development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&amp;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Information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Dissemination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6326" y="2140457"/>
            <a:ext cx="5353811" cy="436016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87527" y="2625597"/>
            <a:ext cx="505841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5">
                <a:solidFill>
                  <a:srgbClr val="00AFEF"/>
                </a:solidFill>
                <a:latin typeface="Calibri"/>
                <a:cs typeface="Calibri"/>
              </a:rPr>
              <a:t>Engage</a:t>
            </a:r>
            <a:r>
              <a:rPr dirty="0" sz="240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non-technical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stakeholders </a:t>
            </a:r>
            <a:r>
              <a:rPr dirty="0" sz="2400" spc="-1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(</a:t>
            </a:r>
            <a:r>
              <a:rPr dirty="0" sz="2400" spc="-5" b="1">
                <a:solidFill>
                  <a:srgbClr val="00AFEF"/>
                </a:solidFill>
                <a:latin typeface="Calibri"/>
                <a:cs typeface="Calibri"/>
              </a:rPr>
              <a:t>locally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,</a:t>
            </a:r>
            <a:r>
              <a:rPr dirty="0" sz="2400" spc="-2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regionally,</a:t>
            </a:r>
            <a:r>
              <a:rPr dirty="0" sz="2400" spc="-3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nationally)</a:t>
            </a:r>
            <a:r>
              <a:rPr dirty="0" sz="2400" spc="-4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(on-going)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*FB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page</a:t>
            </a:r>
            <a:r>
              <a:rPr dirty="0" sz="2400" spc="-1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for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pilot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EF"/>
                </a:solidFill>
                <a:latin typeface="Calibri"/>
                <a:cs typeface="Calibri"/>
              </a:rPr>
              <a:t>blogging</a:t>
            </a:r>
            <a:r>
              <a:rPr dirty="0" sz="2400" spc="-3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00AFEF"/>
                </a:solidFill>
                <a:latin typeface="Calibri"/>
                <a:cs typeface="Calibri"/>
              </a:rPr>
              <a:t>and Q&amp;A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*Google</a:t>
            </a:r>
            <a:r>
              <a:rPr dirty="0" sz="2400" spc="-2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Drive 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for</a:t>
            </a:r>
            <a:r>
              <a:rPr dirty="0" sz="2400" spc="-1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document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archiving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*Email,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 text,</a:t>
            </a:r>
            <a:r>
              <a:rPr dirty="0" sz="2400" spc="-1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phone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communications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4295" rIns="0" bIns="0" rtlCol="0" vert="horz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dirty="0" spc="-30"/>
              <a:t>Remote</a:t>
            </a:r>
            <a:r>
              <a:rPr dirty="0" spc="-25"/>
              <a:t> </a:t>
            </a:r>
            <a:r>
              <a:rPr dirty="0" spc="-10"/>
              <a:t>Unmanned</a:t>
            </a:r>
            <a:r>
              <a:rPr dirty="0" spc="-5"/>
              <a:t> </a:t>
            </a:r>
            <a:r>
              <a:rPr dirty="0" spc="10"/>
              <a:t>Aircraft</a:t>
            </a:r>
            <a:r>
              <a:rPr dirty="0" spc="-20"/>
              <a:t> </a:t>
            </a:r>
            <a:r>
              <a:rPr dirty="0" spc="-25"/>
              <a:t>System</a:t>
            </a:r>
            <a:r>
              <a:rPr dirty="0" spc="-20"/>
              <a:t> (UAS)</a:t>
            </a:r>
            <a:r>
              <a:rPr dirty="0" spc="5"/>
              <a:t> </a:t>
            </a:r>
            <a:r>
              <a:rPr dirty="0" spc="-5"/>
              <a:t>Inspection </a:t>
            </a:r>
            <a:r>
              <a:rPr dirty="0" spc="-10"/>
              <a:t>and </a:t>
            </a:r>
            <a:r>
              <a:rPr dirty="0" spc="-5"/>
              <a:t> </a:t>
            </a:r>
            <a:r>
              <a:rPr dirty="0" spc="-10"/>
              <a:t>Response </a:t>
            </a:r>
            <a:r>
              <a:rPr dirty="0" spc="-60"/>
              <a:t>Team </a:t>
            </a:r>
            <a:r>
              <a:rPr dirty="0" spc="-15"/>
              <a:t>Development </a:t>
            </a:r>
            <a:r>
              <a:rPr dirty="0" spc="-5"/>
              <a:t>in </a:t>
            </a:r>
            <a:r>
              <a:rPr dirty="0"/>
              <a:t>the Bering </a:t>
            </a:r>
            <a:r>
              <a:rPr dirty="0" spc="-5"/>
              <a:t>Strait </a:t>
            </a:r>
            <a:r>
              <a:rPr dirty="0" spc="-10"/>
              <a:t>Region: </a:t>
            </a:r>
            <a:r>
              <a:rPr dirty="0" spc="-890"/>
              <a:t> </a:t>
            </a:r>
            <a:r>
              <a:rPr dirty="0" spc="-65" i="0">
                <a:solidFill>
                  <a:srgbClr val="00AFEF"/>
                </a:solidFill>
                <a:latin typeface="Franklin Gothic Book"/>
                <a:cs typeface="Franklin Gothic Book"/>
              </a:rPr>
              <a:t>Task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5</a:t>
            </a:r>
            <a:r>
              <a:rPr dirty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-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Knowledge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 Product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5" i="0">
                <a:solidFill>
                  <a:srgbClr val="00AFEF"/>
                </a:solidFill>
                <a:latin typeface="Franklin Gothic Book"/>
                <a:cs typeface="Franklin Gothic Book"/>
              </a:rPr>
              <a:t>Development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&amp;</a:t>
            </a:r>
            <a:r>
              <a:rPr dirty="0" spc="5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pc="-10" i="0">
                <a:solidFill>
                  <a:srgbClr val="00AFEF"/>
                </a:solidFill>
                <a:latin typeface="Franklin Gothic Book"/>
                <a:cs typeface="Franklin Gothic Book"/>
              </a:rPr>
              <a:t>Information </a:t>
            </a:r>
            <a:r>
              <a:rPr dirty="0" spc="-5" i="0">
                <a:solidFill>
                  <a:srgbClr val="00AFEF"/>
                </a:solidFill>
                <a:latin typeface="Franklin Gothic Book"/>
                <a:cs typeface="Franklin Gothic Book"/>
              </a:rPr>
              <a:t> Dissemination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210" y="2819653"/>
            <a:ext cx="3994150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5">
                <a:solidFill>
                  <a:srgbClr val="00AFEF"/>
                </a:solidFill>
                <a:latin typeface="Calibri"/>
                <a:cs typeface="Calibri"/>
              </a:rPr>
              <a:t>Engage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non-technical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stakeholders</a:t>
            </a:r>
            <a:r>
              <a:rPr dirty="0" sz="2400" spc="1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00AFEF"/>
                </a:solidFill>
                <a:latin typeface="Calibri"/>
                <a:cs typeface="Calibri"/>
              </a:rPr>
              <a:t>(</a:t>
            </a:r>
            <a:r>
              <a:rPr dirty="0" sz="2400" spc="-25" b="1">
                <a:solidFill>
                  <a:srgbClr val="00AFEF"/>
                </a:solidFill>
                <a:latin typeface="Calibri"/>
                <a:cs typeface="Calibri"/>
              </a:rPr>
              <a:t>locally,</a:t>
            </a:r>
            <a:r>
              <a:rPr dirty="0" sz="2400" spc="15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25" b="1">
                <a:solidFill>
                  <a:srgbClr val="00AFEF"/>
                </a:solidFill>
                <a:latin typeface="Calibri"/>
                <a:cs typeface="Calibri"/>
              </a:rPr>
              <a:t>regionally, </a:t>
            </a:r>
            <a:r>
              <a:rPr dirty="0" sz="2400" spc="-525" b="1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00AFEF"/>
                </a:solidFill>
                <a:latin typeface="Calibri"/>
                <a:cs typeface="Calibri"/>
              </a:rPr>
              <a:t>nationally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)</a:t>
            </a: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(on-going)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*Quarterly</a:t>
            </a:r>
            <a:r>
              <a:rPr dirty="0" sz="2400" spc="-7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00AFEF"/>
                </a:solidFill>
                <a:latin typeface="Calibri"/>
                <a:cs typeface="Calibri"/>
              </a:rPr>
              <a:t>newsletter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solidFill>
                  <a:srgbClr val="00AFEF"/>
                </a:solidFill>
                <a:latin typeface="Calibri"/>
                <a:cs typeface="Calibri"/>
              </a:rPr>
              <a:t>*Presentations</a:t>
            </a:r>
            <a:endParaRPr sz="2400">
              <a:latin typeface="Calibri"/>
              <a:cs typeface="Calibri"/>
            </a:endParaRPr>
          </a:p>
          <a:p>
            <a:pPr marL="148590">
              <a:lnSpc>
                <a:spcPct val="100000"/>
              </a:lnSpc>
            </a:pPr>
            <a:r>
              <a:rPr dirty="0" sz="2400" spc="-20">
                <a:solidFill>
                  <a:srgbClr val="00AFEF"/>
                </a:solidFill>
                <a:latin typeface="Calibri"/>
                <a:cs typeface="Calibri"/>
              </a:rPr>
              <a:t>(WAISC,</a:t>
            </a:r>
            <a:r>
              <a:rPr dirty="0" sz="2400" spc="-4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Cal-OSPR,</a:t>
            </a:r>
            <a:r>
              <a:rPr dirty="0" sz="2400" spc="-45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00AFEF"/>
                </a:solidFill>
                <a:latin typeface="Calibri"/>
                <a:cs typeface="Calibri"/>
              </a:rPr>
              <a:t>ASSW)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7971" y="1940814"/>
            <a:ext cx="3603498" cy="47548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3097" y="1940814"/>
            <a:ext cx="3645407" cy="475488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226" y="525525"/>
            <a:ext cx="11038205" cy="836930"/>
          </a:xfrm>
          <a:prstGeom prst="rect"/>
        </p:spPr>
        <p:txBody>
          <a:bodyPr wrap="square" lIns="0" tIns="61594" rIns="0" bIns="0" rtlCol="0" vert="horz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4"/>
              </a:spcBef>
              <a:tabLst>
                <a:tab pos="6322695" algn="l"/>
              </a:tabLst>
            </a:pPr>
            <a:r>
              <a:rPr dirty="0" sz="2800" spc="-25"/>
              <a:t>Remote</a:t>
            </a:r>
            <a:r>
              <a:rPr dirty="0" sz="2800" spc="-5"/>
              <a:t> Unmanned</a:t>
            </a:r>
            <a:r>
              <a:rPr dirty="0" sz="2800"/>
              <a:t> </a:t>
            </a:r>
            <a:r>
              <a:rPr dirty="0" sz="2800" spc="10"/>
              <a:t>Aircraft</a:t>
            </a:r>
            <a:r>
              <a:rPr dirty="0" sz="2800" spc="-15"/>
              <a:t> </a:t>
            </a:r>
            <a:r>
              <a:rPr dirty="0" sz="2800" spc="-20"/>
              <a:t>System</a:t>
            </a:r>
            <a:r>
              <a:rPr dirty="0" sz="2800" spc="-5"/>
              <a:t> </a:t>
            </a:r>
            <a:r>
              <a:rPr dirty="0" sz="2800" spc="-15"/>
              <a:t>(UAS)</a:t>
            </a:r>
            <a:r>
              <a:rPr dirty="0" sz="2800" spc="-10"/>
              <a:t> </a:t>
            </a:r>
            <a:r>
              <a:rPr dirty="0" sz="2800" spc="-5"/>
              <a:t>Inspection</a:t>
            </a:r>
            <a:r>
              <a:rPr dirty="0" sz="2800"/>
              <a:t> and</a:t>
            </a:r>
            <a:r>
              <a:rPr dirty="0" sz="2800" spc="5"/>
              <a:t> </a:t>
            </a:r>
            <a:r>
              <a:rPr dirty="0" sz="2800" spc="-10"/>
              <a:t>Response</a:t>
            </a:r>
            <a:r>
              <a:rPr dirty="0" sz="2800"/>
              <a:t> </a:t>
            </a:r>
            <a:r>
              <a:rPr dirty="0" sz="2800" spc="-45"/>
              <a:t>Team </a:t>
            </a:r>
            <a:r>
              <a:rPr dirty="0" sz="2800" spc="-685"/>
              <a:t> </a:t>
            </a:r>
            <a:r>
              <a:rPr dirty="0" sz="2800" spc="-10"/>
              <a:t>Development</a:t>
            </a:r>
            <a:r>
              <a:rPr dirty="0" sz="2800" spc="-15"/>
              <a:t> </a:t>
            </a:r>
            <a:r>
              <a:rPr dirty="0" sz="2800" spc="-5"/>
              <a:t>in</a:t>
            </a:r>
            <a:r>
              <a:rPr dirty="0" sz="2800" spc="15"/>
              <a:t> </a:t>
            </a:r>
            <a:r>
              <a:rPr dirty="0" sz="2800" spc="-5"/>
              <a:t>the</a:t>
            </a:r>
            <a:r>
              <a:rPr dirty="0" sz="2800" spc="15"/>
              <a:t> </a:t>
            </a:r>
            <a:r>
              <a:rPr dirty="0" sz="2800"/>
              <a:t>Bering</a:t>
            </a:r>
            <a:r>
              <a:rPr dirty="0" sz="2800" spc="-5"/>
              <a:t> Strait</a:t>
            </a:r>
            <a:r>
              <a:rPr dirty="0" sz="2800" spc="20"/>
              <a:t> </a:t>
            </a:r>
            <a:r>
              <a:rPr dirty="0" sz="2800" spc="-5"/>
              <a:t>Region</a:t>
            </a:r>
            <a:r>
              <a:rPr dirty="0" sz="2800" spc="-5" b="0" i="0">
                <a:latin typeface="Franklin Gothic Book"/>
                <a:cs typeface="Franklin Gothic Book"/>
              </a:rPr>
              <a:t>:	</a:t>
            </a:r>
            <a:r>
              <a:rPr dirty="0" sz="2800" b="0" i="1">
                <a:solidFill>
                  <a:srgbClr val="00AFEF"/>
                </a:solidFill>
                <a:latin typeface="Franklin Gothic Book"/>
                <a:cs typeface="Franklin Gothic Book"/>
              </a:rPr>
              <a:t>Planned</a:t>
            </a:r>
            <a:r>
              <a:rPr dirty="0" sz="2800" spc="-25" b="0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5" b="0" i="1">
                <a:solidFill>
                  <a:srgbClr val="00AFEF"/>
                </a:solidFill>
                <a:latin typeface="Franklin Gothic Book"/>
                <a:cs typeface="Franklin Gothic Book"/>
              </a:rPr>
              <a:t>Research</a:t>
            </a:r>
            <a:r>
              <a:rPr dirty="0" sz="2800" spc="-30" b="0" i="1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 b="0" i="1">
                <a:solidFill>
                  <a:srgbClr val="00AFEF"/>
                </a:solidFill>
                <a:latin typeface="Franklin Gothic Book"/>
                <a:cs typeface="Franklin Gothic Book"/>
              </a:rPr>
              <a:t>Outcomes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226" y="1493520"/>
            <a:ext cx="7725409" cy="1087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A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knowledge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product 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the USCG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as a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possible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 use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case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other </a:t>
            </a:r>
            <a:r>
              <a:rPr dirty="0" sz="2100" spc="-50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areas/applications</a:t>
            </a:r>
            <a:endParaRPr sz="21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A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developed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set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operational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5">
                <a:solidFill>
                  <a:srgbClr val="E3E8ED"/>
                </a:solidFill>
                <a:latin typeface="Franklin Gothic Book"/>
                <a:cs typeface="Franklin Gothic Book"/>
              </a:rPr>
              <a:t>protocols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endParaRPr sz="21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1226" y="2656332"/>
            <a:ext cx="7517765" cy="299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8500" marR="255270" indent="-22923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698500" algn="l"/>
                <a:tab pos="699135" algn="l"/>
              </a:tabLst>
            </a:pP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Monitoring infrastructure 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compliance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and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prevention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of </a:t>
            </a:r>
            <a:r>
              <a:rPr dirty="0" sz="2100" spc="-50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potential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oil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discharge identification</a:t>
            </a:r>
            <a:endParaRPr sz="2100">
              <a:latin typeface="Franklin Gothic Book"/>
              <a:cs typeface="Franklin Gothic Book"/>
            </a:endParaRPr>
          </a:p>
          <a:p>
            <a:pPr marL="698500" indent="-22987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698500" algn="l"/>
                <a:tab pos="699135" algn="l"/>
              </a:tabLst>
            </a:pP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Emergency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response</a:t>
            </a:r>
            <a:r>
              <a:rPr dirty="0" sz="2100" spc="-3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support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through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regional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preparedness</a:t>
            </a:r>
            <a:endParaRPr sz="2100">
              <a:latin typeface="Franklin Gothic Book"/>
              <a:cs typeface="Franklin Gothic Book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Development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21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pilot</a:t>
            </a:r>
            <a:r>
              <a:rPr dirty="0" sz="21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teams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in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the regional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hub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of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Unalakleet</a:t>
            </a:r>
            <a:endParaRPr sz="2100">
              <a:latin typeface="Franklin Gothic Book"/>
              <a:cs typeface="Franklin Gothic Book"/>
            </a:endParaRPr>
          </a:p>
          <a:p>
            <a:pPr lvl="1" marL="698500" marR="540385" indent="-229235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698500" algn="l"/>
                <a:tab pos="699135" algn="l"/>
              </a:tabLst>
            </a:pP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Creates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the ability </a:t>
            </a:r>
            <a:r>
              <a:rPr dirty="0" sz="2100" spc="-15">
                <a:solidFill>
                  <a:srgbClr val="E3E8ED"/>
                </a:solidFill>
                <a:latin typeface="Franklin Gothic Book"/>
                <a:cs typeface="Franklin Gothic Book"/>
              </a:rPr>
              <a:t>to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acquire real-time,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or near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real-time </a:t>
            </a:r>
            <a:r>
              <a:rPr dirty="0" sz="2100" spc="-50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situational</a:t>
            </a:r>
            <a:r>
              <a:rPr dirty="0" sz="21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awareness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 where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there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currently is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none</a:t>
            </a:r>
            <a:endParaRPr sz="2100">
              <a:latin typeface="Franklin Gothic Book"/>
              <a:cs typeface="Franklin Gothic Book"/>
            </a:endParaRPr>
          </a:p>
          <a:p>
            <a:pPr marL="241300" marR="452120" indent="-2286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Bering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Strait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>
                <a:solidFill>
                  <a:srgbClr val="E3E8ED"/>
                </a:solidFill>
                <a:latin typeface="Franklin Gothic Book"/>
                <a:cs typeface="Franklin Gothic Book"/>
              </a:rPr>
              <a:t>regional</a:t>
            </a:r>
            <a:r>
              <a:rPr dirty="0" sz="21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feasibility</a:t>
            </a:r>
            <a:r>
              <a:rPr dirty="0" sz="21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5">
                <a:solidFill>
                  <a:srgbClr val="E3E8ED"/>
                </a:solidFill>
                <a:latin typeface="Franklin Gothic Book"/>
                <a:cs typeface="Franklin Gothic Book"/>
              </a:rPr>
              <a:t>assessment</a:t>
            </a:r>
            <a:r>
              <a:rPr dirty="0" sz="21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2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2100" spc="-15">
                <a:solidFill>
                  <a:srgbClr val="E3E8ED"/>
                </a:solidFill>
                <a:latin typeface="Franklin Gothic Book"/>
                <a:cs typeface="Franklin Gothic Book"/>
              </a:rPr>
              <a:t>UAS</a:t>
            </a:r>
            <a:r>
              <a:rPr dirty="0" sz="21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program </a:t>
            </a:r>
            <a:r>
              <a:rPr dirty="0" sz="2100" spc="-509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100" spc="-10">
                <a:solidFill>
                  <a:srgbClr val="E3E8ED"/>
                </a:solidFill>
                <a:latin typeface="Franklin Gothic Book"/>
                <a:cs typeface="Franklin Gothic Book"/>
              </a:rPr>
              <a:t>implementation</a:t>
            </a:r>
            <a:endParaRPr sz="21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46107" y="5013705"/>
            <a:ext cx="264033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i="1">
                <a:solidFill>
                  <a:srgbClr val="E3E8ED"/>
                </a:solidFill>
                <a:latin typeface="Calibri"/>
                <a:cs typeface="Calibri"/>
              </a:rPr>
              <a:t>Photo</a:t>
            </a:r>
            <a:r>
              <a:rPr dirty="0" sz="1000" spc="-25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E3E8ED"/>
                </a:solidFill>
                <a:latin typeface="Calibri"/>
                <a:cs typeface="Calibri"/>
              </a:rPr>
              <a:t>courtesy</a:t>
            </a:r>
            <a:r>
              <a:rPr dirty="0" sz="1000" spc="-20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E3E8ED"/>
                </a:solidFill>
                <a:latin typeface="Calibri"/>
                <a:cs typeface="Calibri"/>
              </a:rPr>
              <a:t>Charlie</a:t>
            </a:r>
            <a:r>
              <a:rPr dirty="0" sz="1000" spc="-30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E3E8ED"/>
                </a:solidFill>
                <a:latin typeface="Calibri"/>
                <a:cs typeface="Calibri"/>
              </a:rPr>
              <a:t>Parr/Alaska</a:t>
            </a:r>
            <a:r>
              <a:rPr dirty="0" sz="1000" spc="-30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E3E8ED"/>
                </a:solidFill>
                <a:latin typeface="Calibri"/>
                <a:cs typeface="Calibri"/>
              </a:rPr>
              <a:t>Upward</a:t>
            </a:r>
            <a:r>
              <a:rPr dirty="0" sz="1000" spc="-30" i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1000" spc="-5" i="1">
                <a:solidFill>
                  <a:srgbClr val="E3E8ED"/>
                </a:solidFill>
                <a:latin typeface="Calibri"/>
                <a:cs typeface="Calibri"/>
              </a:rPr>
              <a:t>Bound.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280654" y="2607564"/>
            <a:ext cx="3693160" cy="2376170"/>
            <a:chOff x="8280654" y="2607564"/>
            <a:chExt cx="3693160" cy="237617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0560" y="2617470"/>
              <a:ext cx="3672840" cy="23561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285607" y="2612517"/>
              <a:ext cx="3683000" cy="2366010"/>
            </a:xfrm>
            <a:custGeom>
              <a:avLst/>
              <a:gdLst/>
              <a:ahLst/>
              <a:cxnLst/>
              <a:rect l="l" t="t" r="r" b="b"/>
              <a:pathLst>
                <a:path w="3683000" h="2366010">
                  <a:moveTo>
                    <a:pt x="0" y="2366010"/>
                  </a:moveTo>
                  <a:lnTo>
                    <a:pt x="3682746" y="2366010"/>
                  </a:lnTo>
                  <a:lnTo>
                    <a:pt x="3682746" y="0"/>
                  </a:lnTo>
                  <a:lnTo>
                    <a:pt x="0" y="0"/>
                  </a:lnTo>
                  <a:lnTo>
                    <a:pt x="0" y="2366010"/>
                  </a:lnTo>
                  <a:close/>
                </a:path>
              </a:pathLst>
            </a:custGeom>
            <a:ln w="990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643371"/>
              <a:ext cx="3352800" cy="1127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994653"/>
              <a:ext cx="3929634" cy="2979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8739" y="6024117"/>
            <a:ext cx="377317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ADAC: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Research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Arctic</a:t>
            </a:r>
            <a:r>
              <a:rPr dirty="0" sz="10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Operator…</a:t>
            </a:r>
            <a:r>
              <a:rPr dirty="0" sz="10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Today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000" spc="-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For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>
                <a:solidFill>
                  <a:srgbClr val="E3E8ED"/>
                </a:solidFill>
                <a:latin typeface="Franklin Gothic Book"/>
                <a:cs typeface="Franklin Gothic Book"/>
              </a:rPr>
              <a:t>the</a:t>
            </a:r>
            <a:r>
              <a:rPr dirty="0" sz="10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E3E8ED"/>
                </a:solidFill>
                <a:latin typeface="Franklin Gothic Book"/>
                <a:cs typeface="Franklin Gothic Book"/>
              </a:rPr>
              <a:t>Future</a:t>
            </a:r>
            <a:endParaRPr sz="1000">
              <a:latin typeface="Franklin Gothic Book"/>
              <a:cs typeface="Franklin Gothic Boo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6582" y="6343648"/>
            <a:ext cx="2685288" cy="4274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0113" y="6343648"/>
            <a:ext cx="576834" cy="4274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2192000" cy="565785"/>
            <a:chOff x="0" y="0"/>
            <a:chExt cx="12192000" cy="565785"/>
          </a:xfrm>
        </p:grpSpPr>
        <p:sp>
          <p:nvSpPr>
            <p:cNvPr id="10" name="object 10"/>
            <p:cNvSpPr/>
            <p:nvPr/>
          </p:nvSpPr>
          <p:spPr>
            <a:xfrm>
              <a:off x="0" y="350520"/>
              <a:ext cx="12192000" cy="0"/>
            </a:xfrm>
            <a:custGeom>
              <a:avLst/>
              <a:gdLst/>
              <a:ahLst/>
              <a:cxnLst/>
              <a:rect l="l" t="t" r="r" b="b"/>
              <a:pathLst>
                <a:path w="12192000" h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ln w="6096">
              <a:solidFill>
                <a:srgbClr val="E3E8ED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2519" y="0"/>
              <a:ext cx="3459479" cy="5654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14375" y="483107"/>
            <a:ext cx="4628515" cy="5441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10" b="0" i="1">
                <a:latin typeface="Franklin Gothic Book"/>
                <a:cs typeface="Franklin Gothic Book"/>
              </a:rPr>
              <a:t>Impacts</a:t>
            </a:r>
            <a:r>
              <a:rPr dirty="0" sz="3400" spc="-30" b="0" i="1">
                <a:latin typeface="Franklin Gothic Book"/>
                <a:cs typeface="Franklin Gothic Book"/>
              </a:rPr>
              <a:t> </a:t>
            </a:r>
            <a:r>
              <a:rPr dirty="0" sz="3400" spc="-5" b="0" i="1">
                <a:latin typeface="Franklin Gothic Book"/>
                <a:cs typeface="Franklin Gothic Book"/>
              </a:rPr>
              <a:t>and</a:t>
            </a:r>
            <a:r>
              <a:rPr dirty="0" sz="3400" spc="-45" b="0" i="1">
                <a:latin typeface="Franklin Gothic Book"/>
                <a:cs typeface="Franklin Gothic Book"/>
              </a:rPr>
              <a:t> </a:t>
            </a:r>
            <a:r>
              <a:rPr dirty="0" sz="3400" b="0" i="1">
                <a:latin typeface="Franklin Gothic Book"/>
                <a:cs typeface="Franklin Gothic Book"/>
              </a:rPr>
              <a:t>Applications</a:t>
            </a:r>
            <a:endParaRPr sz="3400">
              <a:latin typeface="Franklin Gothic Book"/>
              <a:cs typeface="Franklin Gothic Boo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76878" y="1258062"/>
            <a:ext cx="28968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25" b="1">
                <a:solidFill>
                  <a:srgbClr val="E3E8ED"/>
                </a:solidFill>
                <a:latin typeface="Calibri"/>
                <a:cs typeface="Calibri"/>
              </a:rPr>
              <a:t>UAS</a:t>
            </a:r>
            <a:r>
              <a:rPr dirty="0" sz="2000" spc="-10" b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E3E8ED"/>
                </a:solidFill>
                <a:latin typeface="Calibri"/>
                <a:cs typeface="Calibri"/>
              </a:rPr>
              <a:t>enhanced</a:t>
            </a:r>
            <a:r>
              <a:rPr dirty="0" sz="2000" spc="15" b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E3E8ED"/>
                </a:solidFill>
                <a:latin typeface="Calibri"/>
                <a:cs typeface="Calibri"/>
              </a:rPr>
              <a:t>support</a:t>
            </a:r>
            <a:r>
              <a:rPr dirty="0" sz="2000" spc="-10" b="1">
                <a:solidFill>
                  <a:srgbClr val="E3E8ED"/>
                </a:solidFill>
                <a:latin typeface="Calibri"/>
                <a:cs typeface="Calibri"/>
              </a:rPr>
              <a:t> </a:t>
            </a:r>
            <a:r>
              <a:rPr dirty="0" sz="2000" spc="-30" b="1">
                <a:solidFill>
                  <a:srgbClr val="E3E8ED"/>
                </a:solidFill>
                <a:latin typeface="Calibri"/>
                <a:cs typeface="Calibri"/>
              </a:rPr>
              <a:t>of...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4465" rIns="0" bIns="0" rtlCol="0" vert="horz">
            <a:spAutoFit/>
          </a:bodyPr>
          <a:lstStyle/>
          <a:p>
            <a:pPr marL="368300" indent="-356235">
              <a:lnSpc>
                <a:spcPct val="100000"/>
              </a:lnSpc>
              <a:spcBef>
                <a:spcPts val="1295"/>
              </a:spcBef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5"/>
              <a:t>FEMA</a:t>
            </a:r>
            <a:r>
              <a:rPr dirty="0"/>
              <a:t> </a:t>
            </a:r>
            <a:r>
              <a:rPr dirty="0" spc="-15"/>
              <a:t>Hazard</a:t>
            </a:r>
            <a:r>
              <a:rPr dirty="0"/>
              <a:t> </a:t>
            </a:r>
            <a:r>
              <a:rPr dirty="0" spc="-10"/>
              <a:t>Mitigation</a:t>
            </a:r>
            <a:r>
              <a:rPr dirty="0" spc="5"/>
              <a:t> </a:t>
            </a:r>
            <a:r>
              <a:rPr dirty="0" spc="-5"/>
              <a:t>Plans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15"/>
              <a:t>State</a:t>
            </a:r>
            <a:r>
              <a:rPr dirty="0" spc="10"/>
              <a:t> </a:t>
            </a:r>
            <a:r>
              <a:rPr dirty="0" spc="-5"/>
              <a:t>of</a:t>
            </a:r>
            <a:r>
              <a:rPr dirty="0" spc="-10"/>
              <a:t> Alaska</a:t>
            </a:r>
            <a:r>
              <a:rPr dirty="0" spc="20"/>
              <a:t> </a:t>
            </a:r>
            <a:r>
              <a:rPr dirty="0" spc="-5"/>
              <a:t>DHS&amp;EM</a:t>
            </a:r>
            <a:r>
              <a:rPr dirty="0"/>
              <a:t> </a:t>
            </a:r>
            <a:r>
              <a:rPr dirty="0" spc="-5"/>
              <a:t>Small</a:t>
            </a:r>
            <a:r>
              <a:rPr dirty="0" spc="5"/>
              <a:t> </a:t>
            </a:r>
            <a:r>
              <a:rPr dirty="0" spc="-5"/>
              <a:t>Community</a:t>
            </a:r>
            <a:r>
              <a:rPr dirty="0" spc="-10"/>
              <a:t> Emergency</a:t>
            </a:r>
            <a:r>
              <a:rPr dirty="0"/>
              <a:t> </a:t>
            </a:r>
            <a:r>
              <a:rPr dirty="0" spc="-5"/>
              <a:t>Response</a:t>
            </a:r>
            <a:r>
              <a:rPr dirty="0" spc="5"/>
              <a:t> </a:t>
            </a:r>
            <a:r>
              <a:rPr dirty="0" spc="-5"/>
              <a:t>Plans</a:t>
            </a:r>
          </a:p>
          <a:p>
            <a:pPr marL="368300">
              <a:lnSpc>
                <a:spcPct val="100000"/>
              </a:lnSpc>
              <a:spcBef>
                <a:spcPts val="1205"/>
              </a:spcBef>
            </a:pPr>
            <a:r>
              <a:rPr dirty="0" spc="-5"/>
              <a:t>(</a:t>
            </a:r>
            <a:r>
              <a:rPr dirty="0" spc="-5">
                <a:solidFill>
                  <a:srgbClr val="00AFEF"/>
                </a:solidFill>
              </a:rPr>
              <a:t>SCERP</a:t>
            </a:r>
            <a:r>
              <a:rPr dirty="0" spc="-5"/>
              <a:t>)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10"/>
              <a:t>Local</a:t>
            </a:r>
            <a:r>
              <a:rPr dirty="0" spc="-5"/>
              <a:t> </a:t>
            </a:r>
            <a:r>
              <a:rPr dirty="0" spc="-10"/>
              <a:t>infrastructure</a:t>
            </a:r>
            <a:r>
              <a:rPr dirty="0" spc="30"/>
              <a:t> </a:t>
            </a:r>
            <a:r>
              <a:rPr dirty="0" spc="-5"/>
              <a:t>monitoring</a:t>
            </a:r>
            <a:r>
              <a:rPr dirty="0"/>
              <a:t> </a:t>
            </a:r>
            <a:r>
              <a:rPr dirty="0" spc="-5"/>
              <a:t>capacity</a:t>
            </a:r>
            <a:r>
              <a:rPr dirty="0" spc="20"/>
              <a:t> </a:t>
            </a:r>
            <a:r>
              <a:rPr dirty="0" spc="-5"/>
              <a:t>and</a:t>
            </a:r>
            <a:r>
              <a:rPr dirty="0" spc="5"/>
              <a:t> </a:t>
            </a:r>
            <a:r>
              <a:rPr dirty="0" spc="-5"/>
              <a:t>fund</a:t>
            </a:r>
            <a:r>
              <a:rPr dirty="0"/>
              <a:t> </a:t>
            </a:r>
            <a:r>
              <a:rPr dirty="0" spc="-5"/>
              <a:t>acquisition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Clr>
                <a:srgbClr val="E3E8ED"/>
              </a:buClr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5">
                <a:solidFill>
                  <a:srgbClr val="00AFEF"/>
                </a:solidFill>
              </a:rPr>
              <a:t>USCG regional</a:t>
            </a:r>
            <a:r>
              <a:rPr dirty="0" spc="5">
                <a:solidFill>
                  <a:srgbClr val="00AFEF"/>
                </a:solidFill>
              </a:rPr>
              <a:t> </a:t>
            </a:r>
            <a:r>
              <a:rPr dirty="0" spc="-5">
                <a:solidFill>
                  <a:srgbClr val="00AFEF"/>
                </a:solidFill>
              </a:rPr>
              <a:t>inspection</a:t>
            </a:r>
            <a:r>
              <a:rPr dirty="0" spc="15">
                <a:solidFill>
                  <a:srgbClr val="00AFEF"/>
                </a:solidFill>
              </a:rPr>
              <a:t> </a:t>
            </a:r>
            <a:r>
              <a:rPr dirty="0" spc="-10">
                <a:solidFill>
                  <a:srgbClr val="00AFEF"/>
                </a:solidFill>
              </a:rPr>
              <a:t>support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Clr>
                <a:srgbClr val="E3E8ED"/>
              </a:buClr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5">
                <a:solidFill>
                  <a:srgbClr val="00AFEF"/>
                </a:solidFill>
              </a:rPr>
              <a:t>USCG</a:t>
            </a:r>
            <a:r>
              <a:rPr dirty="0" spc="-15">
                <a:solidFill>
                  <a:srgbClr val="00AFEF"/>
                </a:solidFill>
              </a:rPr>
              <a:t> </a:t>
            </a:r>
            <a:r>
              <a:rPr dirty="0" spc="-5">
                <a:solidFill>
                  <a:srgbClr val="00AFEF"/>
                </a:solidFill>
              </a:rPr>
              <a:t>regional </a:t>
            </a:r>
            <a:r>
              <a:rPr dirty="0" spc="-10">
                <a:solidFill>
                  <a:srgbClr val="00AFEF"/>
                </a:solidFill>
              </a:rPr>
              <a:t>emergency</a:t>
            </a:r>
            <a:r>
              <a:rPr dirty="0" spc="5">
                <a:solidFill>
                  <a:srgbClr val="00AFEF"/>
                </a:solidFill>
              </a:rPr>
              <a:t> </a:t>
            </a:r>
            <a:r>
              <a:rPr dirty="0" spc="-5">
                <a:solidFill>
                  <a:srgbClr val="00AFEF"/>
                </a:solidFill>
              </a:rPr>
              <a:t>response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10"/>
              <a:t>Arctic</a:t>
            </a:r>
            <a:r>
              <a:rPr dirty="0" spc="15"/>
              <a:t> </a:t>
            </a:r>
            <a:r>
              <a:rPr dirty="0" spc="-10"/>
              <a:t>security</a:t>
            </a:r>
            <a:r>
              <a:rPr dirty="0" spc="40"/>
              <a:t> </a:t>
            </a:r>
            <a:r>
              <a:rPr dirty="0" spc="-5"/>
              <a:t>- surveillance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15"/>
              <a:t>State</a:t>
            </a:r>
            <a:r>
              <a:rPr dirty="0" spc="20"/>
              <a:t> </a:t>
            </a:r>
            <a:r>
              <a:rPr dirty="0" spc="-5"/>
              <a:t>of </a:t>
            </a:r>
            <a:r>
              <a:rPr dirty="0" spc="-10"/>
              <a:t>Alaska</a:t>
            </a:r>
            <a:r>
              <a:rPr dirty="0" spc="25"/>
              <a:t> </a:t>
            </a:r>
            <a:r>
              <a:rPr dirty="0" spc="-25"/>
              <a:t>DOT</a:t>
            </a:r>
            <a:r>
              <a:rPr dirty="0" spc="-5"/>
              <a:t> asset</a:t>
            </a:r>
            <a:r>
              <a:rPr dirty="0" spc="20"/>
              <a:t> </a:t>
            </a:r>
            <a:r>
              <a:rPr dirty="0" spc="-10"/>
              <a:t>integrity</a:t>
            </a:r>
            <a:r>
              <a:rPr dirty="0" spc="30"/>
              <a:t> </a:t>
            </a:r>
            <a:r>
              <a:rPr dirty="0"/>
              <a:t>-</a:t>
            </a:r>
            <a:r>
              <a:rPr dirty="0" spc="-5"/>
              <a:t> </a:t>
            </a:r>
            <a:r>
              <a:rPr dirty="0" spc="-15"/>
              <a:t>Runways,</a:t>
            </a:r>
            <a:r>
              <a:rPr dirty="0" spc="-5"/>
              <a:t> </a:t>
            </a:r>
            <a:r>
              <a:rPr dirty="0" spc="-10"/>
              <a:t>roads,</a:t>
            </a:r>
            <a:r>
              <a:rPr dirty="0" spc="-5"/>
              <a:t> </a:t>
            </a:r>
            <a:r>
              <a:rPr dirty="0" spc="-10"/>
              <a:t>bridges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5"/>
              <a:t>Bering</a:t>
            </a:r>
            <a:r>
              <a:rPr dirty="0"/>
              <a:t> </a:t>
            </a:r>
            <a:r>
              <a:rPr dirty="0" spc="-10"/>
              <a:t>Strait</a:t>
            </a:r>
            <a:r>
              <a:rPr dirty="0" spc="20"/>
              <a:t> </a:t>
            </a:r>
            <a:r>
              <a:rPr dirty="0" spc="-5"/>
              <a:t>regional</a:t>
            </a:r>
            <a:r>
              <a:rPr dirty="0" spc="10"/>
              <a:t> </a:t>
            </a:r>
            <a:r>
              <a:rPr dirty="0" spc="-10"/>
              <a:t>energy</a:t>
            </a:r>
            <a:r>
              <a:rPr dirty="0"/>
              <a:t> </a:t>
            </a:r>
            <a:r>
              <a:rPr dirty="0" spc="-10"/>
              <a:t>planning</a:t>
            </a:r>
            <a:r>
              <a:rPr dirty="0" spc="5"/>
              <a:t> </a:t>
            </a:r>
            <a:r>
              <a:rPr dirty="0" spc="-10"/>
              <a:t>processes</a:t>
            </a:r>
          </a:p>
          <a:p>
            <a:pPr marL="368300" indent="-356235">
              <a:lnSpc>
                <a:spcPct val="100000"/>
              </a:lnSpc>
              <a:spcBef>
                <a:spcPts val="1200"/>
              </a:spcBef>
              <a:buFont typeface="Arial"/>
              <a:buChar char="●"/>
              <a:tabLst>
                <a:tab pos="368300" algn="l"/>
                <a:tab pos="368935" algn="l"/>
              </a:tabLst>
            </a:pPr>
            <a:r>
              <a:rPr dirty="0" spc="-5"/>
              <a:t>Bering</a:t>
            </a:r>
            <a:r>
              <a:rPr dirty="0"/>
              <a:t> </a:t>
            </a:r>
            <a:r>
              <a:rPr dirty="0" spc="-10"/>
              <a:t>Strait</a:t>
            </a:r>
            <a:r>
              <a:rPr dirty="0" spc="20"/>
              <a:t> </a:t>
            </a:r>
            <a:r>
              <a:rPr dirty="0" spc="-5"/>
              <a:t>economic</a:t>
            </a:r>
            <a:r>
              <a:rPr dirty="0" spc="5"/>
              <a:t> </a:t>
            </a:r>
            <a:r>
              <a:rPr dirty="0" spc="-10"/>
              <a:t>development</a:t>
            </a:r>
            <a:r>
              <a:rPr dirty="0" spc="25"/>
              <a:t> </a:t>
            </a:r>
            <a:r>
              <a:rPr dirty="0" spc="-10"/>
              <a:t>plans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16939" y="85344"/>
            <a:ext cx="859917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15">
                <a:solidFill>
                  <a:srgbClr val="E3E8ED"/>
                </a:solidFill>
                <a:latin typeface="Franklin Gothic Book"/>
                <a:cs typeface="Franklin Gothic Book"/>
              </a:rPr>
              <a:t>Remote</a:t>
            </a:r>
            <a:r>
              <a:rPr dirty="0" sz="1400" spc="-5">
                <a:solidFill>
                  <a:srgbClr val="E3E8ED"/>
                </a:solidFill>
                <a:latin typeface="Franklin Gothic Book"/>
                <a:cs typeface="Franklin Gothic Book"/>
              </a:rPr>
              <a:t> Unmanned</a:t>
            </a:r>
            <a:r>
              <a:rPr dirty="0" sz="14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>
                <a:solidFill>
                  <a:srgbClr val="E3E8ED"/>
                </a:solidFill>
                <a:latin typeface="Franklin Gothic Book"/>
                <a:cs typeface="Franklin Gothic Book"/>
              </a:rPr>
              <a:t>Aircraft</a:t>
            </a:r>
            <a:r>
              <a:rPr dirty="0" sz="1400" spc="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Franklin Gothic Book"/>
                <a:cs typeface="Franklin Gothic Book"/>
              </a:rPr>
              <a:t>Systems</a:t>
            </a:r>
            <a:r>
              <a:rPr dirty="0" sz="1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Franklin Gothic Book"/>
                <a:cs typeface="Franklin Gothic Book"/>
              </a:rPr>
              <a:t>(UAS)</a:t>
            </a:r>
            <a:r>
              <a:rPr dirty="0" sz="14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Franklin Gothic Book"/>
                <a:cs typeface="Franklin Gothic Book"/>
              </a:rPr>
              <a:t>Inspection</a:t>
            </a:r>
            <a:r>
              <a:rPr dirty="0" sz="14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Franklin Gothic Book"/>
                <a:cs typeface="Franklin Gothic Book"/>
              </a:rPr>
              <a:t>and</a:t>
            </a:r>
            <a:r>
              <a:rPr dirty="0" sz="1400" spc="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Franklin Gothic Book"/>
                <a:cs typeface="Franklin Gothic Book"/>
              </a:rPr>
              <a:t>Response</a:t>
            </a:r>
            <a:r>
              <a:rPr dirty="0" sz="1400" spc="2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E3E8ED"/>
                </a:solidFill>
                <a:latin typeface="Franklin Gothic Book"/>
                <a:cs typeface="Franklin Gothic Book"/>
              </a:rPr>
              <a:t>Team</a:t>
            </a:r>
            <a:r>
              <a:rPr dirty="0" sz="1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Franklin Gothic Book"/>
                <a:cs typeface="Franklin Gothic Book"/>
              </a:rPr>
              <a:t>Development</a:t>
            </a:r>
            <a:r>
              <a:rPr dirty="0" sz="1400" spc="-5">
                <a:solidFill>
                  <a:srgbClr val="E3E8ED"/>
                </a:solidFill>
                <a:latin typeface="Franklin Gothic Book"/>
                <a:cs typeface="Franklin Gothic Book"/>
              </a:rPr>
              <a:t> in</a:t>
            </a:r>
            <a:r>
              <a:rPr dirty="0" sz="1400" spc="1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Franklin Gothic Book"/>
                <a:cs typeface="Franklin Gothic Book"/>
              </a:rPr>
              <a:t>the </a:t>
            </a:r>
            <a:r>
              <a:rPr dirty="0" sz="1400" spc="-10">
                <a:solidFill>
                  <a:srgbClr val="E3E8ED"/>
                </a:solidFill>
                <a:latin typeface="Franklin Gothic Book"/>
                <a:cs typeface="Franklin Gothic Book"/>
              </a:rPr>
              <a:t>Bering</a:t>
            </a:r>
            <a:r>
              <a:rPr dirty="0" sz="1400" spc="2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E3E8ED"/>
                </a:solidFill>
                <a:latin typeface="Franklin Gothic Book"/>
                <a:cs typeface="Franklin Gothic Book"/>
              </a:rPr>
              <a:t>Strait</a:t>
            </a:r>
            <a:r>
              <a:rPr dirty="0" sz="140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0">
                <a:solidFill>
                  <a:srgbClr val="E3E8ED"/>
                </a:solidFill>
                <a:latin typeface="Franklin Gothic Book"/>
                <a:cs typeface="Franklin Gothic Book"/>
              </a:rPr>
              <a:t>Region</a:t>
            </a:r>
            <a:endParaRPr sz="1400">
              <a:latin typeface="Franklin Gothic Book"/>
              <a:cs typeface="Franklin Gothic Book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08788" y="1108710"/>
            <a:ext cx="3434715" cy="4504690"/>
            <a:chOff x="208788" y="1108710"/>
            <a:chExt cx="3434715" cy="450469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8788" y="1108710"/>
              <a:ext cx="3434334" cy="450418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3856" y="2284349"/>
              <a:ext cx="1966803" cy="15109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60315" y="925829"/>
            <a:ext cx="7510145" cy="39865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795">
              <a:lnSpc>
                <a:spcPct val="100000"/>
              </a:lnSpc>
              <a:spcBef>
                <a:spcPts val="100"/>
              </a:spcBef>
            </a:pPr>
            <a:r>
              <a:rPr dirty="0" sz="2400" spc="-25" b="0">
                <a:solidFill>
                  <a:srgbClr val="E3E8ED"/>
                </a:solidFill>
                <a:latin typeface="Calibri Light"/>
                <a:cs typeface="Calibri Light"/>
              </a:rPr>
              <a:t>Regional</a:t>
            </a:r>
            <a:r>
              <a:rPr dirty="0" sz="2400" spc="-3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spc="-20" b="0">
                <a:solidFill>
                  <a:srgbClr val="E3E8ED"/>
                </a:solidFill>
                <a:latin typeface="Calibri Light"/>
                <a:cs typeface="Calibri Light"/>
              </a:rPr>
              <a:t>Expansion</a:t>
            </a:r>
            <a:r>
              <a:rPr dirty="0" sz="2400" spc="-5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spc="-15" b="0">
                <a:solidFill>
                  <a:srgbClr val="E3E8ED"/>
                </a:solidFill>
                <a:latin typeface="Calibri Light"/>
                <a:cs typeface="Calibri Light"/>
              </a:rPr>
              <a:t>Feasibility</a:t>
            </a:r>
            <a:r>
              <a:rPr dirty="0" sz="2400" spc="-4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spc="-20" b="0">
                <a:solidFill>
                  <a:srgbClr val="E3E8ED"/>
                </a:solidFill>
                <a:latin typeface="Calibri Light"/>
                <a:cs typeface="Calibri Light"/>
              </a:rPr>
              <a:t>Analysis</a:t>
            </a:r>
            <a:r>
              <a:rPr dirty="0" sz="2400" spc="-3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b="0">
                <a:solidFill>
                  <a:srgbClr val="E3E8ED"/>
                </a:solidFill>
                <a:latin typeface="Calibri Light"/>
                <a:cs typeface="Calibri Light"/>
              </a:rPr>
              <a:t>in</a:t>
            </a:r>
            <a:r>
              <a:rPr dirty="0" sz="2400" spc="-4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spc="-20" b="0">
                <a:solidFill>
                  <a:srgbClr val="E3E8ED"/>
                </a:solidFill>
                <a:latin typeface="Calibri Light"/>
                <a:cs typeface="Calibri Light"/>
              </a:rPr>
              <a:t>Support</a:t>
            </a:r>
            <a:r>
              <a:rPr dirty="0" sz="2400" spc="-4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spc="-10" b="0">
                <a:solidFill>
                  <a:srgbClr val="E3E8ED"/>
                </a:solidFill>
                <a:latin typeface="Calibri Light"/>
                <a:cs typeface="Calibri Light"/>
              </a:rPr>
              <a:t>of</a:t>
            </a:r>
            <a:r>
              <a:rPr dirty="0" sz="2400" spc="-3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spc="-40" b="0">
                <a:solidFill>
                  <a:srgbClr val="E3E8ED"/>
                </a:solidFill>
                <a:latin typeface="Calibri Light"/>
                <a:cs typeface="Calibri Light"/>
              </a:rPr>
              <a:t>Transition </a:t>
            </a:r>
            <a:r>
              <a:rPr dirty="0" sz="2400" spc="-52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400" spc="-15" b="0">
                <a:solidFill>
                  <a:srgbClr val="E3E8ED"/>
                </a:solidFill>
                <a:latin typeface="Calibri Light"/>
                <a:cs typeface="Calibri Light"/>
              </a:rPr>
              <a:t>Planning</a:t>
            </a:r>
            <a:endParaRPr sz="2400">
              <a:latin typeface="Calibri Light"/>
              <a:cs typeface="Calibri Light"/>
            </a:endParaRPr>
          </a:p>
          <a:p>
            <a:pPr marL="584200" indent="-342900">
              <a:lnSpc>
                <a:spcPct val="100000"/>
              </a:lnSpc>
              <a:spcBef>
                <a:spcPts val="620"/>
              </a:spcBef>
              <a:buSzPct val="9000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Determine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long-term</a:t>
            </a:r>
            <a:r>
              <a:rPr dirty="0" sz="2000" spc="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implementation</a:t>
            </a:r>
            <a:r>
              <a:rPr dirty="0" sz="2000" spc="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strategies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in the</a:t>
            </a:r>
            <a:r>
              <a:rPr dirty="0" sz="2000" spc="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region.</a:t>
            </a:r>
            <a:endParaRPr sz="2000">
              <a:latin typeface="Calibri Light"/>
              <a:cs typeface="Calibri Light"/>
            </a:endParaRPr>
          </a:p>
          <a:p>
            <a:pPr marL="584200" marR="5080" indent="-342900">
              <a:lnSpc>
                <a:spcPct val="100000"/>
              </a:lnSpc>
              <a:spcBef>
                <a:spcPts val="1405"/>
              </a:spcBef>
              <a:buSzPct val="9000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dirty="0" sz="2000" spc="-25" b="0">
                <a:solidFill>
                  <a:srgbClr val="E3E8ED"/>
                </a:solidFill>
                <a:latin typeface="Calibri Light"/>
                <a:cs typeface="Calibri Light"/>
              </a:rPr>
              <a:t>Identify,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assess, and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prioritize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critical</a:t>
            </a:r>
            <a:r>
              <a:rPr dirty="0" sz="2000" spc="-2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infrastructure,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vulnerable 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community</a:t>
            </a:r>
            <a:r>
              <a:rPr dirty="0" sz="2000" spc="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assets,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and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emergency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response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capacity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and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 protocols.</a:t>
            </a:r>
            <a:endParaRPr sz="2000">
              <a:latin typeface="Calibri Light"/>
              <a:cs typeface="Calibri Light"/>
            </a:endParaRPr>
          </a:p>
          <a:p>
            <a:pPr marL="584200" marR="873125" indent="-342900">
              <a:lnSpc>
                <a:spcPct val="100000"/>
              </a:lnSpc>
              <a:spcBef>
                <a:spcPts val="1400"/>
              </a:spcBef>
              <a:buSzPct val="9000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Outreach 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to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local,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regional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and </a:t>
            </a:r>
            <a:r>
              <a:rPr dirty="0" sz="2000" spc="-20" b="0">
                <a:solidFill>
                  <a:srgbClr val="E3E8ED"/>
                </a:solidFill>
                <a:latin typeface="Calibri Light"/>
                <a:cs typeface="Calibri Light"/>
              </a:rPr>
              <a:t>federal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entities 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(e.g.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IGAP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coordinators,</a:t>
            </a:r>
            <a:r>
              <a:rPr dirty="0" sz="2000" spc="-2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public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works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45" b="0">
                <a:solidFill>
                  <a:srgbClr val="E3E8ED"/>
                </a:solidFill>
                <a:latin typeface="Calibri Light"/>
                <a:cs typeface="Calibri Light"/>
              </a:rPr>
              <a:t>staff,</a:t>
            </a:r>
            <a:r>
              <a:rPr dirty="0" sz="2000" spc="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emergency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responders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and </a:t>
            </a:r>
            <a:r>
              <a:rPr dirty="0" sz="2000" spc="-434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communications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technicians)</a:t>
            </a:r>
            <a:r>
              <a:rPr dirty="0" sz="2000" spc="-20" b="0">
                <a:solidFill>
                  <a:srgbClr val="E3E8ED"/>
                </a:solidFill>
                <a:latin typeface="Calibri Light"/>
                <a:cs typeface="Calibri Light"/>
              </a:rPr>
              <a:t> for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 critical</a:t>
            </a:r>
            <a:r>
              <a:rPr dirty="0" sz="2000" spc="-2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input.</a:t>
            </a:r>
            <a:endParaRPr sz="2000">
              <a:latin typeface="Calibri Light"/>
              <a:cs typeface="Calibri Light"/>
            </a:endParaRPr>
          </a:p>
          <a:p>
            <a:pPr marL="584200" indent="-342900">
              <a:lnSpc>
                <a:spcPct val="100000"/>
              </a:lnSpc>
              <a:spcBef>
                <a:spcPts val="1400"/>
              </a:spcBef>
              <a:buSzPct val="9000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Clarify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entities’</a:t>
            </a:r>
            <a:r>
              <a:rPr dirty="0" sz="200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relationships</a:t>
            </a:r>
            <a:r>
              <a:rPr dirty="0" sz="2000" spc="-20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to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 an </a:t>
            </a:r>
            <a:r>
              <a:rPr dirty="0" sz="2000" spc="-10" b="0">
                <a:solidFill>
                  <a:srgbClr val="E3E8ED"/>
                </a:solidFill>
                <a:latin typeface="Calibri Light"/>
                <a:cs typeface="Calibri Light"/>
              </a:rPr>
              <a:t>expanded</a:t>
            </a: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 program.</a:t>
            </a:r>
            <a:endParaRPr sz="2000">
              <a:latin typeface="Calibri Light"/>
              <a:cs typeface="Calibri Light"/>
            </a:endParaRPr>
          </a:p>
          <a:p>
            <a:pPr marL="584200" indent="-342900">
              <a:lnSpc>
                <a:spcPct val="100000"/>
              </a:lnSpc>
              <a:spcBef>
                <a:spcPts val="1400"/>
              </a:spcBef>
              <a:buSzPct val="9000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dirty="0" sz="2000" spc="-15" b="0">
                <a:solidFill>
                  <a:srgbClr val="E3E8ED"/>
                </a:solidFill>
                <a:latin typeface="Calibri Light"/>
                <a:cs typeface="Calibri Light"/>
              </a:rPr>
              <a:t>Report</a:t>
            </a:r>
            <a:r>
              <a:rPr dirty="0" sz="2000" spc="-25" b="0">
                <a:solidFill>
                  <a:srgbClr val="E3E8ED"/>
                </a:solidFill>
                <a:latin typeface="Calibri Light"/>
                <a:cs typeface="Calibri Light"/>
              </a:rPr>
              <a:t> </a:t>
            </a:r>
            <a:r>
              <a:rPr dirty="0" sz="2000" spc="-5" b="0">
                <a:solidFill>
                  <a:srgbClr val="E3E8ED"/>
                </a:solidFill>
                <a:latin typeface="Calibri Light"/>
                <a:cs typeface="Calibri Light"/>
              </a:rPr>
              <a:t>findings.</a:t>
            </a:r>
            <a:endParaRPr sz="20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340" y="501142"/>
            <a:ext cx="4007485" cy="5441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b="0" i="1">
                <a:latin typeface="Arial"/>
                <a:cs typeface="Arial"/>
              </a:rPr>
              <a:t>Beyond</a:t>
            </a:r>
            <a:r>
              <a:rPr dirty="0" sz="3400" spc="-60" b="0" i="1">
                <a:latin typeface="Arial"/>
                <a:cs typeface="Arial"/>
              </a:rPr>
              <a:t> </a:t>
            </a:r>
            <a:r>
              <a:rPr dirty="0" sz="3400" spc="-5" b="0" i="1">
                <a:latin typeface="Arial"/>
                <a:cs typeface="Arial"/>
              </a:rPr>
              <a:t>Unalakleet...</a:t>
            </a:r>
            <a:endParaRPr sz="3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377" y="1199388"/>
            <a:ext cx="3820667" cy="50939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2723" y="4408168"/>
            <a:ext cx="2377439" cy="237744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5713" y="676148"/>
            <a:ext cx="9852660" cy="1390650"/>
          </a:xfrm>
          <a:prstGeom prst="rect"/>
        </p:spPr>
        <p:txBody>
          <a:bodyPr wrap="square" lIns="0" tIns="67310" rIns="0" bIns="0" rtlCol="0" vert="horz">
            <a:spAutoFit/>
          </a:bodyPr>
          <a:lstStyle/>
          <a:p>
            <a:pPr algn="just" marL="12700" marR="5080">
              <a:lnSpc>
                <a:spcPts val="3460"/>
              </a:lnSpc>
              <a:spcBef>
                <a:spcPts val="530"/>
              </a:spcBef>
            </a:pPr>
            <a:r>
              <a:rPr dirty="0" sz="3200" spc="-30"/>
              <a:t>Remote </a:t>
            </a:r>
            <a:r>
              <a:rPr dirty="0" sz="3200" spc="-5"/>
              <a:t>Unmanned </a:t>
            </a:r>
            <a:r>
              <a:rPr dirty="0" sz="3200" spc="10"/>
              <a:t>Aircraft </a:t>
            </a:r>
            <a:r>
              <a:rPr dirty="0" sz="3200" spc="-25"/>
              <a:t>System </a:t>
            </a:r>
            <a:r>
              <a:rPr dirty="0" sz="3200" spc="-15"/>
              <a:t>(UAS) </a:t>
            </a:r>
            <a:r>
              <a:rPr dirty="0" sz="3200" spc="-5"/>
              <a:t>Inspection and </a:t>
            </a:r>
            <a:r>
              <a:rPr dirty="0" sz="3200"/>
              <a:t> </a:t>
            </a:r>
            <a:r>
              <a:rPr dirty="0" sz="3200" spc="-10"/>
              <a:t>Response </a:t>
            </a:r>
            <a:r>
              <a:rPr dirty="0" sz="3200" spc="-55"/>
              <a:t>Team </a:t>
            </a:r>
            <a:r>
              <a:rPr dirty="0" sz="3200" spc="-15"/>
              <a:t>Development </a:t>
            </a:r>
            <a:r>
              <a:rPr dirty="0" sz="3200" spc="-5"/>
              <a:t>in the </a:t>
            </a:r>
            <a:r>
              <a:rPr dirty="0" sz="3200"/>
              <a:t>Bering </a:t>
            </a:r>
            <a:r>
              <a:rPr dirty="0" sz="3200" spc="-5"/>
              <a:t>Strait </a:t>
            </a:r>
            <a:r>
              <a:rPr dirty="0" sz="3200" spc="-15"/>
              <a:t>Region: </a:t>
            </a:r>
            <a:r>
              <a:rPr dirty="0" sz="3200" spc="-790"/>
              <a:t> </a:t>
            </a:r>
            <a:r>
              <a:rPr dirty="0" sz="32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Questions</a:t>
            </a:r>
            <a:r>
              <a:rPr dirty="0" sz="3200" spc="2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5" b="0" i="0">
                <a:solidFill>
                  <a:srgbClr val="00AFEF"/>
                </a:solidFill>
                <a:latin typeface="Franklin Gothic Book"/>
                <a:cs typeface="Franklin Gothic Book"/>
              </a:rPr>
              <a:t>and</a:t>
            </a:r>
            <a:r>
              <a:rPr dirty="0" sz="3200" b="0" i="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3200" spc="-15" b="0" i="0">
                <a:solidFill>
                  <a:srgbClr val="00AFEF"/>
                </a:solidFill>
                <a:latin typeface="Franklin Gothic Book"/>
                <a:cs typeface="Franklin Gothic Book"/>
              </a:rPr>
              <a:t>Feedback</a:t>
            </a:r>
            <a:endParaRPr sz="320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4033" y="2697802"/>
            <a:ext cx="3065145" cy="9290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5900"/>
              </a:lnSpc>
              <a:spcBef>
                <a:spcPts val="95"/>
              </a:spcBef>
            </a:pPr>
            <a:r>
              <a:rPr dirty="0" sz="2800" spc="-55">
                <a:solidFill>
                  <a:srgbClr val="E3E8ED"/>
                </a:solidFill>
                <a:latin typeface="Franklin Gothic Book"/>
                <a:cs typeface="Franklin Gothic Book"/>
              </a:rPr>
              <a:t>Dr.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Jessica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</a:rPr>
              <a:t> Garron </a:t>
            </a:r>
            <a:r>
              <a:rPr dirty="0" sz="2800" spc="-5">
                <a:solidFill>
                  <a:srgbClr val="E3E8ED"/>
                </a:solidFill>
                <a:latin typeface="Franklin Gothic Book"/>
                <a:cs typeface="Franklin Gothic Book"/>
              </a:rPr>
              <a:t> </a:t>
            </a:r>
            <a:r>
              <a:rPr dirty="0" sz="2800" spc="-10">
                <a:solidFill>
                  <a:srgbClr val="E3E8ED"/>
                </a:solidFill>
                <a:latin typeface="Franklin Gothic Book"/>
                <a:cs typeface="Franklin Gothic Book"/>
                <a:hlinkClick r:id="rId2"/>
              </a:rPr>
              <a:t>jigarron@alaska.edu</a:t>
            </a:r>
            <a:endParaRPr sz="28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8405" y="27685"/>
            <a:ext cx="398780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20">
                <a:solidFill>
                  <a:srgbClr val="00AFEF"/>
                </a:solidFill>
                <a:latin typeface="Franklin Gothic Book"/>
                <a:cs typeface="Franklin Gothic Book"/>
              </a:rPr>
              <a:t>ADAC</a:t>
            </a:r>
            <a:r>
              <a:rPr dirty="0" sz="1400" spc="-10">
                <a:solidFill>
                  <a:srgbClr val="00AFEF"/>
                </a:solidFill>
                <a:latin typeface="Franklin Gothic Book"/>
                <a:cs typeface="Franklin Gothic Book"/>
              </a:rPr>
              <a:t> Program</a:t>
            </a:r>
            <a:r>
              <a:rPr dirty="0" sz="1400" spc="10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25">
                <a:solidFill>
                  <a:srgbClr val="00AFEF"/>
                </a:solidFill>
                <a:latin typeface="Franklin Gothic Book"/>
                <a:cs typeface="Franklin Gothic Book"/>
              </a:rPr>
              <a:t>Year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 7 Annual</a:t>
            </a:r>
            <a:r>
              <a:rPr dirty="0" sz="1400" spc="1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Meeting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2-3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5">
                <a:solidFill>
                  <a:srgbClr val="00AFEF"/>
                </a:solidFill>
                <a:latin typeface="Franklin Gothic Book"/>
                <a:cs typeface="Franklin Gothic Book"/>
              </a:rPr>
              <a:t>June</a:t>
            </a:r>
            <a:r>
              <a:rPr dirty="0" sz="1400" spc="5">
                <a:solidFill>
                  <a:srgbClr val="00AFEF"/>
                </a:solidFill>
                <a:latin typeface="Franklin Gothic Book"/>
                <a:cs typeface="Franklin Gothic Book"/>
              </a:rPr>
              <a:t> </a:t>
            </a:r>
            <a:r>
              <a:rPr dirty="0" sz="1400" spc="-15">
                <a:solidFill>
                  <a:srgbClr val="00AFEF"/>
                </a:solidFill>
                <a:latin typeface="Franklin Gothic Book"/>
                <a:cs typeface="Franklin Gothic Book"/>
              </a:rPr>
              <a:t>2021</a:t>
            </a:r>
            <a:endParaRPr sz="1400">
              <a:latin typeface="Franklin Gothic Book"/>
              <a:cs typeface="Franklin Gothic Boo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7638" y="1840992"/>
            <a:ext cx="4472177" cy="447217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19047" y="4294123"/>
            <a:ext cx="2802890" cy="787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000" spc="-5" b="1" i="1">
                <a:solidFill>
                  <a:srgbClr val="E3E8ED"/>
                </a:solidFill>
                <a:latin typeface="Franklin Gothic Book"/>
                <a:cs typeface="Franklin Gothic Book"/>
              </a:rPr>
              <a:t>Thank</a:t>
            </a:r>
            <a:r>
              <a:rPr dirty="0" sz="5000" spc="-100" b="1" i="1">
                <a:solidFill>
                  <a:srgbClr val="E3E8ED"/>
                </a:solidFill>
                <a:latin typeface="Franklin Gothic Book"/>
                <a:cs typeface="Franklin Gothic Book"/>
              </a:rPr>
              <a:t> You</a:t>
            </a:r>
            <a:endParaRPr sz="5000">
              <a:latin typeface="Franklin Gothic Book"/>
              <a:cs typeface="Franklin Gothic Boo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pc="-5"/>
              <a:t>ADAC:</a:t>
            </a:r>
            <a:r>
              <a:rPr dirty="0" spc="5"/>
              <a:t> </a:t>
            </a:r>
            <a:r>
              <a:rPr dirty="0"/>
              <a:t>Research</a:t>
            </a:r>
            <a:r>
              <a:rPr dirty="0" spc="-15"/>
              <a:t> </a:t>
            </a:r>
            <a:r>
              <a:rPr dirty="0"/>
              <a:t>for </a:t>
            </a:r>
            <a:r>
              <a:rPr dirty="0" spc="-5"/>
              <a:t>the</a:t>
            </a:r>
            <a:r>
              <a:rPr dirty="0" spc="15"/>
              <a:t> </a:t>
            </a:r>
            <a:r>
              <a:rPr dirty="0" spc="-5"/>
              <a:t>Arctic</a:t>
            </a:r>
            <a:r>
              <a:rPr dirty="0" spc="-10"/>
              <a:t> </a:t>
            </a:r>
            <a:r>
              <a:rPr dirty="0" spc="-5"/>
              <a:t>Operator…</a:t>
            </a:r>
            <a:r>
              <a:rPr dirty="0" spc="15"/>
              <a:t> </a:t>
            </a:r>
            <a:r>
              <a:rPr dirty="0"/>
              <a:t>For </a:t>
            </a:r>
            <a:r>
              <a:rPr dirty="0" spc="-5"/>
              <a:t>Today</a:t>
            </a:r>
            <a:r>
              <a:rPr dirty="0"/>
              <a:t>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"/>
              <a:t>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5"/>
              <a:t>Future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E8E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Jeffrey A Kee</dc:creator>
  <dc:title>PowerPoint Presentation</dc:title>
  <dcterms:created xsi:type="dcterms:W3CDTF">2021-05-28T22:30:06Z</dcterms:created>
  <dcterms:modified xsi:type="dcterms:W3CDTF">2021-05-28T22:30:06Z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2021-05-28T00:00:00Z</vt:filetime>
  </property>
</Properties>
</file>